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09C84-C33F-47E4-9E8D-482D9C95F8A9}">
  <a:tblStyle styleId="{10409C84-C33F-47E4-9E8D-482D9C95F8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173ef6334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173ef6334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173ef6334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173ef633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173ef6334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173ef6334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173ef633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173ef633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173ef6334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7173ef6334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173ef6334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7173ef6334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173ef6334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173ef6334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7173ef6334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7173ef6334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173ef6334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173ef6334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7173ef6334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173ef6334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7173ef6334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7173ef6334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7173ef6334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7173ef6334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7173ef6334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7173ef6334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73ef6334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173ef6334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173ef6334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173ef6334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7173ef6334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7173ef6334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173ef6334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173ef6334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7173ef6334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7173ef6334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173ef6334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173ef6334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173ef6334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7173ef6334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173ef6334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7173ef6334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7173ef6334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7173ef6334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173ef6334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173ef6334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7173ef6334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7173ef6334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7173ef6334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7173ef6334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173ef6334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173ef6334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7173ef6334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7173ef6334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7173ef6334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7173ef6334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7173ef6334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7173ef6334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7173ef633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7173ef633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7173ef633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7173ef6334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173ef633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7173ef633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173ef633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7173ef6334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3" name="Shape 53"/>
        <p:cNvGrpSpPr/>
        <p:nvPr/>
      </p:nvGrpSpPr>
      <p:grpSpPr>
        <a:xfrm>
          <a:off x="0" y="0"/>
          <a:ext cx="0" cy="0"/>
          <a:chOff x="0" y="0"/>
          <a:chExt cx="0" cy="0"/>
        </a:xfrm>
      </p:grpSpPr>
      <p:sp>
        <p:nvSpPr>
          <p:cNvPr id="54" name="Google Shape;54;p13"/>
          <p:cNvSpPr txBox="1"/>
          <p:nvPr/>
        </p:nvSpPr>
        <p:spPr>
          <a:xfrm>
            <a:off x="2001875" y="461975"/>
            <a:ext cx="5543700" cy="208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500">
                <a:solidFill>
                  <a:schemeClr val="lt1"/>
                </a:solidFill>
              </a:rPr>
              <a:t>   </a:t>
            </a:r>
            <a:r>
              <a:rPr b="1" lang="en" sz="2800">
                <a:solidFill>
                  <a:schemeClr val="lt1"/>
                </a:solidFill>
              </a:rPr>
              <a:t>Chapter 1</a:t>
            </a:r>
            <a:r>
              <a:rPr b="1" lang="en" sz="2800">
                <a:solidFill>
                  <a:schemeClr val="lt1"/>
                </a:solidFill>
              </a:rPr>
              <a:t>-Measurement</a:t>
            </a:r>
            <a:endParaRPr b="1" sz="2800">
              <a:solidFill>
                <a:schemeClr val="lt1"/>
              </a:solidFill>
            </a:endParaRPr>
          </a:p>
          <a:p>
            <a:pPr indent="0" lvl="0" marL="0" rtl="0" algn="l">
              <a:lnSpc>
                <a:spcPct val="115000"/>
              </a:lnSpc>
              <a:spcBef>
                <a:spcPts val="2400"/>
              </a:spcBef>
              <a:spcAft>
                <a:spcPts val="0"/>
              </a:spcAft>
              <a:buNone/>
            </a:pPr>
            <a:r>
              <a:rPr b="1" lang="en" sz="2300">
                <a:solidFill>
                  <a:schemeClr val="lt1"/>
                </a:solidFill>
              </a:rPr>
              <a:t>Software Metrics-(SE-611)</a:t>
            </a:r>
            <a:endParaRPr b="1" sz="2300">
              <a:solidFill>
                <a:schemeClr val="lt1"/>
              </a:solidFill>
            </a:endParaRPr>
          </a:p>
          <a:p>
            <a:pPr indent="0" lvl="0" marL="0" rtl="0" algn="l">
              <a:lnSpc>
                <a:spcPct val="115000"/>
              </a:lnSpc>
              <a:spcBef>
                <a:spcPts val="2400"/>
              </a:spcBef>
              <a:spcAft>
                <a:spcPts val="600"/>
              </a:spcAft>
              <a:buNone/>
            </a:pPr>
            <a:r>
              <a:t/>
            </a:r>
            <a:endParaRPr b="1" sz="2500">
              <a:solidFill>
                <a:schemeClr val="lt1"/>
              </a:solidFill>
            </a:endParaRPr>
          </a:p>
        </p:txBody>
      </p:sp>
      <p:sp>
        <p:nvSpPr>
          <p:cNvPr id="55" name="Google Shape;55;p13"/>
          <p:cNvSpPr txBox="1"/>
          <p:nvPr/>
        </p:nvSpPr>
        <p:spPr>
          <a:xfrm>
            <a:off x="2088500" y="911825"/>
            <a:ext cx="425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500">
              <a:solidFill>
                <a:schemeClr val="lt1"/>
              </a:solidFill>
            </a:endParaRPr>
          </a:p>
        </p:txBody>
      </p:sp>
      <p:pic>
        <p:nvPicPr>
          <p:cNvPr id="56" name="Google Shape;56;p13"/>
          <p:cNvPicPr preferRelativeResize="0"/>
          <p:nvPr/>
        </p:nvPicPr>
        <p:blipFill>
          <a:blip r:embed="rId3">
            <a:alphaModFix/>
          </a:blip>
          <a:stretch>
            <a:fillRect/>
          </a:stretch>
        </p:blipFill>
        <p:spPr>
          <a:xfrm rot="-276457">
            <a:off x="8887645" y="-69348"/>
            <a:ext cx="447660" cy="447671"/>
          </a:xfrm>
          <a:prstGeom prst="rect">
            <a:avLst/>
          </a:prstGeom>
          <a:noFill/>
          <a:ln>
            <a:noFill/>
          </a:ln>
        </p:spPr>
      </p:pic>
      <p:pic>
        <p:nvPicPr>
          <p:cNvPr id="57" name="Google Shape;57;p13"/>
          <p:cNvPicPr preferRelativeResize="0"/>
          <p:nvPr/>
        </p:nvPicPr>
        <p:blipFill>
          <a:blip r:embed="rId3">
            <a:alphaModFix/>
          </a:blip>
          <a:stretch>
            <a:fillRect/>
          </a:stretch>
        </p:blipFill>
        <p:spPr>
          <a:xfrm rot="-1629841">
            <a:off x="3683895" y="-258148"/>
            <a:ext cx="447660" cy="447670"/>
          </a:xfrm>
          <a:prstGeom prst="rect">
            <a:avLst/>
          </a:prstGeom>
          <a:noFill/>
          <a:ln>
            <a:noFill/>
          </a:ln>
        </p:spPr>
      </p:pic>
      <p:pic>
        <p:nvPicPr>
          <p:cNvPr id="58" name="Google Shape;58;p13"/>
          <p:cNvPicPr preferRelativeResize="0"/>
          <p:nvPr/>
        </p:nvPicPr>
        <p:blipFill rotWithShape="1">
          <a:blip r:embed="rId3">
            <a:alphaModFix/>
          </a:blip>
          <a:srcRect b="-114549" l="25910" r="-25909" t="114549"/>
          <a:stretch/>
        </p:blipFill>
        <p:spPr>
          <a:xfrm rot="-1629841">
            <a:off x="2494320" y="1579002"/>
            <a:ext cx="447660" cy="447670"/>
          </a:xfrm>
          <a:prstGeom prst="rect">
            <a:avLst/>
          </a:prstGeom>
          <a:noFill/>
          <a:ln>
            <a:noFill/>
          </a:ln>
        </p:spPr>
      </p:pic>
      <p:pic>
        <p:nvPicPr>
          <p:cNvPr id="59" name="Google Shape;59;p13"/>
          <p:cNvPicPr preferRelativeResize="0"/>
          <p:nvPr/>
        </p:nvPicPr>
        <p:blipFill>
          <a:blip r:embed="rId4">
            <a:alphaModFix/>
          </a:blip>
          <a:stretch>
            <a:fillRect/>
          </a:stretch>
        </p:blipFill>
        <p:spPr>
          <a:xfrm>
            <a:off x="-285975" y="-86600"/>
            <a:ext cx="826642" cy="602675"/>
          </a:xfrm>
          <a:prstGeom prst="rect">
            <a:avLst/>
          </a:prstGeom>
          <a:noFill/>
          <a:ln>
            <a:noFill/>
          </a:ln>
        </p:spPr>
      </p:pic>
      <p:pic>
        <p:nvPicPr>
          <p:cNvPr id="60" name="Google Shape;60;p13"/>
          <p:cNvPicPr preferRelativeResize="0"/>
          <p:nvPr/>
        </p:nvPicPr>
        <p:blipFill>
          <a:blip r:embed="rId4">
            <a:alphaModFix/>
          </a:blip>
          <a:stretch>
            <a:fillRect/>
          </a:stretch>
        </p:blipFill>
        <p:spPr>
          <a:xfrm>
            <a:off x="-375600" y="4762925"/>
            <a:ext cx="826642" cy="602675"/>
          </a:xfrm>
          <a:prstGeom prst="rect">
            <a:avLst/>
          </a:prstGeom>
          <a:noFill/>
          <a:ln>
            <a:noFill/>
          </a:ln>
        </p:spPr>
      </p:pic>
      <p:pic>
        <p:nvPicPr>
          <p:cNvPr id="61" name="Google Shape;61;p13"/>
          <p:cNvPicPr preferRelativeResize="0"/>
          <p:nvPr/>
        </p:nvPicPr>
        <p:blipFill>
          <a:blip r:embed="rId4">
            <a:alphaModFix/>
          </a:blip>
          <a:stretch>
            <a:fillRect/>
          </a:stretch>
        </p:blipFill>
        <p:spPr>
          <a:xfrm>
            <a:off x="8757925" y="4717350"/>
            <a:ext cx="826642" cy="602675"/>
          </a:xfrm>
          <a:prstGeom prst="rect">
            <a:avLst/>
          </a:prstGeom>
          <a:noFill/>
          <a:ln>
            <a:noFill/>
          </a:ln>
        </p:spPr>
      </p:pic>
      <p:sp>
        <p:nvSpPr>
          <p:cNvPr id="62" name="Google Shape;62;p13"/>
          <p:cNvSpPr txBox="1"/>
          <p:nvPr/>
        </p:nvSpPr>
        <p:spPr>
          <a:xfrm>
            <a:off x="2088500" y="1951625"/>
            <a:ext cx="5688600" cy="288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lt1"/>
                </a:solidFill>
              </a:rPr>
              <a:t>Md Shakibul Islam Shakib-1404</a:t>
            </a:r>
            <a:endParaRPr sz="1800">
              <a:solidFill>
                <a:schemeClr val="lt1"/>
              </a:solidFill>
            </a:endParaRPr>
          </a:p>
          <a:p>
            <a:pPr indent="0" lvl="0" marL="0" rtl="0" algn="l">
              <a:lnSpc>
                <a:spcPct val="115000"/>
              </a:lnSpc>
              <a:spcBef>
                <a:spcPts val="1200"/>
              </a:spcBef>
              <a:spcAft>
                <a:spcPts val="0"/>
              </a:spcAft>
              <a:buNone/>
            </a:pPr>
            <a:r>
              <a:rPr lang="en" sz="1800">
                <a:solidFill>
                  <a:schemeClr val="lt1"/>
                </a:solidFill>
              </a:rPr>
              <a:t>Md Nowsad Hossen Munna-1407</a:t>
            </a:r>
            <a:endParaRPr sz="1800">
              <a:solidFill>
                <a:schemeClr val="lt1"/>
              </a:solidFill>
            </a:endParaRPr>
          </a:p>
          <a:p>
            <a:pPr indent="0" lvl="0" marL="0" rtl="0" algn="l">
              <a:lnSpc>
                <a:spcPct val="115000"/>
              </a:lnSpc>
              <a:spcBef>
                <a:spcPts val="1200"/>
              </a:spcBef>
              <a:spcAft>
                <a:spcPts val="0"/>
              </a:spcAft>
              <a:buNone/>
            </a:pPr>
            <a:r>
              <a:rPr lang="en" sz="1800">
                <a:solidFill>
                  <a:schemeClr val="lt1"/>
                </a:solidFill>
              </a:rPr>
              <a:t>Nazmus Shakib-1452</a:t>
            </a:r>
            <a:endParaRPr sz="1800">
              <a:solidFill>
                <a:schemeClr val="lt1"/>
              </a:solidFill>
            </a:endParaRPr>
          </a:p>
          <a:p>
            <a:pPr indent="0" lvl="0" marL="0" rtl="0" algn="l">
              <a:lnSpc>
                <a:spcPct val="115000"/>
              </a:lnSpc>
              <a:spcBef>
                <a:spcPts val="1200"/>
              </a:spcBef>
              <a:spcAft>
                <a:spcPts val="0"/>
              </a:spcAft>
              <a:buNone/>
            </a:pPr>
            <a:r>
              <a:rPr lang="en" sz="1800">
                <a:solidFill>
                  <a:schemeClr val="lt1"/>
                </a:solidFill>
              </a:rPr>
              <a:t>Most. Nusrat Sharmin-1441</a:t>
            </a:r>
            <a:endParaRPr sz="1800">
              <a:solidFill>
                <a:schemeClr val="lt1"/>
              </a:solidFill>
            </a:endParaRPr>
          </a:p>
          <a:p>
            <a:pPr indent="0" lvl="0" marL="0" rtl="0" algn="l">
              <a:lnSpc>
                <a:spcPct val="115000"/>
              </a:lnSpc>
              <a:spcBef>
                <a:spcPts val="1200"/>
              </a:spcBef>
              <a:spcAft>
                <a:spcPts val="0"/>
              </a:spcAft>
              <a:buNone/>
            </a:pPr>
            <a:r>
              <a:rPr lang="en" sz="1800">
                <a:solidFill>
                  <a:schemeClr val="lt1"/>
                </a:solidFill>
              </a:rPr>
              <a:t>Farjana Sarkar Naima-1449</a:t>
            </a:r>
            <a:endParaRPr sz="1800">
              <a:solidFill>
                <a:schemeClr val="lt1"/>
              </a:solidFill>
            </a:endParaRPr>
          </a:p>
          <a:p>
            <a:pPr indent="0" lvl="0" marL="0" rtl="0" algn="l">
              <a:lnSpc>
                <a:spcPct val="115000"/>
              </a:lnSpc>
              <a:spcBef>
                <a:spcPts val="1200"/>
              </a:spcBef>
              <a:spcAft>
                <a:spcPts val="1200"/>
              </a:spcAft>
              <a:buNone/>
            </a:pPr>
            <a:r>
              <a:rPr lang="en" sz="1800">
                <a:solidFill>
                  <a:schemeClr val="lt1"/>
                </a:solidFill>
              </a:rPr>
              <a:t>Shahria Sultana Elin-1445</a:t>
            </a:r>
            <a:endParaRPr sz="1800">
              <a:solidFill>
                <a:schemeClr val="lt1"/>
              </a:solidFill>
            </a:endParaRPr>
          </a:p>
        </p:txBody>
      </p:sp>
      <p:pic>
        <p:nvPicPr>
          <p:cNvPr id="63" name="Google Shape;63;p13"/>
          <p:cNvPicPr preferRelativeResize="0"/>
          <p:nvPr/>
        </p:nvPicPr>
        <p:blipFill rotWithShape="1">
          <a:blip r:embed="rId3">
            <a:alphaModFix/>
          </a:blip>
          <a:srcRect b="779459" l="-561100" r="561100" t="-779460"/>
          <a:stretch/>
        </p:blipFill>
        <p:spPr>
          <a:xfrm rot="-1629841">
            <a:off x="4481707" y="297552"/>
            <a:ext cx="447660" cy="4476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0" name="Shape 140"/>
        <p:cNvGrpSpPr/>
        <p:nvPr/>
      </p:nvGrpSpPr>
      <p:grpSpPr>
        <a:xfrm>
          <a:off x="0" y="0"/>
          <a:ext cx="0" cy="0"/>
          <a:chOff x="0" y="0"/>
          <a:chExt cx="0" cy="0"/>
        </a:xfrm>
      </p:grpSpPr>
      <p:sp>
        <p:nvSpPr>
          <p:cNvPr id="141" name="Google Shape;141;p22"/>
          <p:cNvSpPr txBox="1"/>
          <p:nvPr/>
        </p:nvSpPr>
        <p:spPr>
          <a:xfrm>
            <a:off x="26397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What are Metrics in SE?</a:t>
            </a:r>
            <a:endParaRPr sz="3500">
              <a:solidFill>
                <a:schemeClr val="lt1"/>
              </a:solidFill>
            </a:endParaRPr>
          </a:p>
        </p:txBody>
      </p:sp>
      <p:sp>
        <p:nvSpPr>
          <p:cNvPr id="142" name="Google Shape;142;p22"/>
          <p:cNvSpPr txBox="1"/>
          <p:nvPr/>
        </p:nvSpPr>
        <p:spPr>
          <a:xfrm>
            <a:off x="1312575" y="2500450"/>
            <a:ext cx="4098900" cy="52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b="1" lang="en" sz="1300">
                <a:solidFill>
                  <a:schemeClr val="lt1"/>
                </a:solidFill>
              </a:rPr>
              <a:t>LOC</a:t>
            </a:r>
            <a:r>
              <a:rPr lang="en" sz="1300">
                <a:solidFill>
                  <a:schemeClr val="lt1"/>
                </a:solidFill>
              </a:rPr>
              <a:t> = Size metric</a:t>
            </a:r>
            <a:endParaRPr sz="2400">
              <a:solidFill>
                <a:schemeClr val="lt1"/>
              </a:solidFill>
            </a:endParaRPr>
          </a:p>
        </p:txBody>
      </p:sp>
      <p:sp>
        <p:nvSpPr>
          <p:cNvPr id="143" name="Google Shape;143;p22"/>
          <p:cNvSpPr txBox="1"/>
          <p:nvPr/>
        </p:nvSpPr>
        <p:spPr>
          <a:xfrm>
            <a:off x="1275975" y="3054100"/>
            <a:ext cx="3563700" cy="520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300">
                <a:solidFill>
                  <a:schemeClr val="lt1"/>
                </a:solidFill>
              </a:rPr>
              <a:t>Bugs/KLOC</a:t>
            </a:r>
            <a:r>
              <a:rPr lang="en" sz="1300">
                <a:solidFill>
                  <a:schemeClr val="lt1"/>
                </a:solidFill>
              </a:rPr>
              <a:t> = Quality metric</a:t>
            </a:r>
            <a:endParaRPr sz="2200">
              <a:solidFill>
                <a:schemeClr val="lt1"/>
              </a:solidFill>
            </a:endParaRPr>
          </a:p>
        </p:txBody>
      </p:sp>
      <p:sp>
        <p:nvSpPr>
          <p:cNvPr id="144" name="Google Shape;144;p22"/>
          <p:cNvSpPr txBox="1"/>
          <p:nvPr/>
        </p:nvSpPr>
        <p:spPr>
          <a:xfrm>
            <a:off x="1312575" y="3453750"/>
            <a:ext cx="3490500" cy="520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300">
                <a:solidFill>
                  <a:schemeClr val="lt1"/>
                </a:solidFill>
              </a:rPr>
              <a:t>Story points/team member</a:t>
            </a:r>
            <a:r>
              <a:rPr lang="en" sz="1300">
                <a:solidFill>
                  <a:schemeClr val="lt1"/>
                </a:solidFill>
              </a:rPr>
              <a:t> = Productivity</a:t>
            </a:r>
            <a:endParaRPr sz="2200">
              <a:solidFill>
                <a:schemeClr val="lt1"/>
              </a:solidFill>
            </a:endParaRPr>
          </a:p>
        </p:txBody>
      </p:sp>
      <p:sp>
        <p:nvSpPr>
          <p:cNvPr id="145" name="Google Shape;145;p22"/>
          <p:cNvSpPr txBox="1"/>
          <p:nvPr/>
        </p:nvSpPr>
        <p:spPr>
          <a:xfrm>
            <a:off x="3534400" y="3908375"/>
            <a:ext cx="422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146" name="Google Shape;146;p22"/>
          <p:cNvSpPr txBox="1"/>
          <p:nvPr/>
        </p:nvSpPr>
        <p:spPr>
          <a:xfrm>
            <a:off x="5719600" y="1393150"/>
            <a:ext cx="2991900" cy="27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Metrics</a:t>
            </a:r>
            <a:r>
              <a:rPr lang="en" sz="1100">
                <a:solidFill>
                  <a:schemeClr val="lt1"/>
                </a:solidFill>
              </a:rPr>
              <a:t>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b="1" lang="en" sz="1500">
                <a:solidFill>
                  <a:schemeClr val="lt1"/>
                </a:solidFill>
              </a:rPr>
              <a:t>Standard ways to measure</a:t>
            </a:r>
            <a:r>
              <a:rPr lang="en" sz="1500">
                <a:solidFill>
                  <a:schemeClr val="lt1"/>
                </a:solidFill>
              </a:rPr>
              <a:t> Entity’s attribute</a:t>
            </a:r>
            <a:endParaRPr sz="2200">
              <a:solidFill>
                <a:schemeClr val="lt1"/>
              </a:solidFill>
            </a:endParaRPr>
          </a:p>
        </p:txBody>
      </p:sp>
      <p:pic>
        <p:nvPicPr>
          <p:cNvPr id="147" name="Google Shape;147;p22"/>
          <p:cNvPicPr preferRelativeResize="0"/>
          <p:nvPr/>
        </p:nvPicPr>
        <p:blipFill>
          <a:blip r:embed="rId3">
            <a:alphaModFix/>
          </a:blip>
          <a:stretch>
            <a:fillRect/>
          </a:stretch>
        </p:blipFill>
        <p:spPr>
          <a:xfrm>
            <a:off x="541050" y="1247725"/>
            <a:ext cx="929459" cy="520500"/>
          </a:xfrm>
          <a:prstGeom prst="rect">
            <a:avLst/>
          </a:prstGeom>
          <a:noFill/>
          <a:ln>
            <a:noFill/>
          </a:ln>
        </p:spPr>
      </p:pic>
      <p:sp>
        <p:nvSpPr>
          <p:cNvPr id="148" name="Google Shape;148;p22"/>
          <p:cNvSpPr txBox="1"/>
          <p:nvPr/>
        </p:nvSpPr>
        <p:spPr>
          <a:xfrm>
            <a:off x="1774525" y="1356575"/>
            <a:ext cx="3402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In Software Engineering</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2" name="Shape 152"/>
        <p:cNvGrpSpPr/>
        <p:nvPr/>
      </p:nvGrpSpPr>
      <p:grpSpPr>
        <a:xfrm>
          <a:off x="0" y="0"/>
          <a:ext cx="0" cy="0"/>
          <a:chOff x="0" y="0"/>
          <a:chExt cx="0" cy="0"/>
        </a:xfrm>
      </p:grpSpPr>
      <p:sp>
        <p:nvSpPr>
          <p:cNvPr id="153" name="Google Shape;153;p23"/>
          <p:cNvSpPr txBox="1"/>
          <p:nvPr/>
        </p:nvSpPr>
        <p:spPr>
          <a:xfrm>
            <a:off x="31892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Mathematical Perspective of Metrics</a:t>
            </a:r>
            <a:endParaRPr sz="3500">
              <a:solidFill>
                <a:schemeClr val="lt1"/>
              </a:solidFill>
            </a:endParaRPr>
          </a:p>
        </p:txBody>
      </p:sp>
      <p:sp>
        <p:nvSpPr>
          <p:cNvPr id="154" name="Google Shape;154;p23"/>
          <p:cNvSpPr txBox="1"/>
          <p:nvPr/>
        </p:nvSpPr>
        <p:spPr>
          <a:xfrm>
            <a:off x="615950" y="12026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Mono"/>
                <a:ea typeface="Roboto Mono"/>
                <a:cs typeface="Roboto Mono"/>
                <a:sym typeface="Roboto Mono"/>
              </a:rPr>
              <a:t>Let,</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a:solidFill>
                  <a:schemeClr val="lt1"/>
                </a:solidFill>
                <a:latin typeface="Roboto Mono"/>
                <a:ea typeface="Roboto Mono"/>
                <a:cs typeface="Roboto Mono"/>
                <a:sym typeface="Roboto Mono"/>
              </a:rPr>
              <a:t>x</a:t>
            </a:r>
            <a:r>
              <a:rPr lang="en">
                <a:solidFill>
                  <a:schemeClr val="lt1"/>
                </a:solidFill>
              </a:rPr>
              <a:t> = current code version</a:t>
            </a:r>
            <a:br>
              <a:rPr lang="en">
                <a:solidFill>
                  <a:schemeClr val="lt1"/>
                </a:solidFill>
              </a:rPr>
            </a:br>
            <a:endParaRPr>
              <a:solidFill>
                <a:schemeClr val="lt1"/>
              </a:solidFill>
            </a:endParaRPr>
          </a:p>
          <a:p>
            <a:pPr indent="0" lvl="0" marL="0" rtl="0" algn="l">
              <a:spcBef>
                <a:spcPts val="0"/>
              </a:spcBef>
              <a:spcAft>
                <a:spcPts val="0"/>
              </a:spcAft>
              <a:buNone/>
            </a:pPr>
            <a:r>
              <a:rPr lang="en">
                <a:solidFill>
                  <a:schemeClr val="lt1"/>
                </a:solidFill>
                <a:latin typeface="Roboto Mono"/>
                <a:ea typeface="Roboto Mono"/>
                <a:cs typeface="Roboto Mono"/>
                <a:sym typeface="Roboto Mono"/>
              </a:rPr>
              <a:t>y</a:t>
            </a:r>
            <a:r>
              <a:rPr lang="en">
                <a:solidFill>
                  <a:schemeClr val="lt1"/>
                </a:solidFill>
              </a:rPr>
              <a:t> = new code version</a:t>
            </a:r>
            <a:br>
              <a:rPr lang="en">
                <a:solidFill>
                  <a:schemeClr val="lt1"/>
                </a:solidFill>
              </a:rPr>
            </a:br>
            <a:endParaRPr>
              <a:solidFill>
                <a:schemeClr val="lt1"/>
              </a:solidFill>
            </a:endParaRPr>
          </a:p>
          <a:p>
            <a:pPr indent="0" lvl="0" marL="0" rtl="0" algn="l">
              <a:spcBef>
                <a:spcPts val="0"/>
              </a:spcBef>
              <a:spcAft>
                <a:spcPts val="0"/>
              </a:spcAft>
              <a:buNone/>
            </a:pPr>
            <a:r>
              <a:rPr lang="en">
                <a:solidFill>
                  <a:schemeClr val="lt1"/>
                </a:solidFill>
                <a:latin typeface="Roboto Mono"/>
                <a:ea typeface="Roboto Mono"/>
                <a:cs typeface="Roboto Mono"/>
                <a:sym typeface="Roboto Mono"/>
              </a:rPr>
              <a:t>m(x,y)</a:t>
            </a:r>
            <a:r>
              <a:rPr lang="en">
                <a:solidFill>
                  <a:schemeClr val="lt1"/>
                </a:solidFill>
              </a:rPr>
              <a:t> = how different they are in design/structure</a:t>
            </a:r>
            <a:endParaRPr>
              <a:solidFill>
                <a:schemeClr val="lt1"/>
              </a:solidFill>
            </a:endParaRPr>
          </a:p>
        </p:txBody>
      </p:sp>
      <p:sp>
        <p:nvSpPr>
          <p:cNvPr id="155" name="Google Shape;155;p23"/>
          <p:cNvSpPr txBox="1"/>
          <p:nvPr/>
        </p:nvSpPr>
        <p:spPr>
          <a:xfrm>
            <a:off x="535325" y="3013775"/>
            <a:ext cx="4326300" cy="17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lt1"/>
                </a:solidFill>
              </a:rPr>
              <a:t>Properties:</a:t>
            </a:r>
            <a:endParaRPr b="1" sz="1500">
              <a:solidFill>
                <a:schemeClr val="lt1"/>
              </a:solidFill>
            </a:endParaRPr>
          </a:p>
          <a:p>
            <a:pPr indent="-311150" lvl="0" marL="457200" rtl="0" algn="l">
              <a:lnSpc>
                <a:spcPct val="115000"/>
              </a:lnSpc>
              <a:spcBef>
                <a:spcPts val="1200"/>
              </a:spcBef>
              <a:spcAft>
                <a:spcPts val="0"/>
              </a:spcAft>
              <a:buClr>
                <a:schemeClr val="lt1"/>
              </a:buClr>
              <a:buSzPts val="1300"/>
              <a:buAutoNum type="arabicPeriod"/>
            </a:pPr>
            <a:r>
              <a:rPr lang="en" sz="1300">
                <a:solidFill>
                  <a:schemeClr val="lt1"/>
                </a:solidFill>
                <a:latin typeface="Roboto Mono"/>
                <a:ea typeface="Roboto Mono"/>
                <a:cs typeface="Roboto Mono"/>
                <a:sym typeface="Roboto Mono"/>
              </a:rPr>
              <a:t>m(x,x) = 0</a:t>
            </a:r>
            <a:r>
              <a:rPr lang="en" sz="1300">
                <a:solidFill>
                  <a:schemeClr val="lt1"/>
                </a:solidFill>
              </a:rPr>
              <a:t> → No difference between the same version</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AutoNum type="arabicPeriod"/>
            </a:pPr>
            <a:r>
              <a:rPr lang="en" sz="1300">
                <a:solidFill>
                  <a:schemeClr val="lt1"/>
                </a:solidFill>
                <a:latin typeface="Roboto Mono"/>
                <a:ea typeface="Roboto Mono"/>
                <a:cs typeface="Roboto Mono"/>
                <a:sym typeface="Roboto Mono"/>
              </a:rPr>
              <a:t>m(x,y) = m(y,x)</a:t>
            </a:r>
            <a:r>
              <a:rPr lang="en" sz="1300">
                <a:solidFill>
                  <a:schemeClr val="lt1"/>
                </a:solidFill>
              </a:rPr>
              <a:t> → Distance is the same both ways</a:t>
            </a:r>
            <a:endParaRPr sz="13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9" name="Shape 159"/>
        <p:cNvGrpSpPr/>
        <p:nvPr/>
      </p:nvGrpSpPr>
      <p:grpSpPr>
        <a:xfrm>
          <a:off x="0" y="0"/>
          <a:ext cx="0" cy="0"/>
          <a:chOff x="0" y="0"/>
          <a:chExt cx="0" cy="0"/>
        </a:xfrm>
      </p:grpSpPr>
      <p:sp>
        <p:nvSpPr>
          <p:cNvPr id="160" name="Google Shape;160;p24"/>
          <p:cNvSpPr txBox="1"/>
          <p:nvPr/>
        </p:nvSpPr>
        <p:spPr>
          <a:xfrm>
            <a:off x="289600" y="21087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Challenges in Software Metrics</a:t>
            </a:r>
            <a:endParaRPr sz="3500">
              <a:solidFill>
                <a:schemeClr val="lt1"/>
              </a:solidFill>
            </a:endParaRPr>
          </a:p>
        </p:txBody>
      </p:sp>
      <p:graphicFrame>
        <p:nvGraphicFramePr>
          <p:cNvPr id="161" name="Google Shape;161;p24"/>
          <p:cNvGraphicFramePr/>
          <p:nvPr/>
        </p:nvGraphicFramePr>
        <p:xfrm>
          <a:off x="451550" y="1098300"/>
          <a:ext cx="3000000" cy="3000000"/>
        </p:xfrm>
        <a:graphic>
          <a:graphicData uri="http://schemas.openxmlformats.org/drawingml/2006/table">
            <a:tbl>
              <a:tblPr>
                <a:noFill/>
                <a:tableStyleId>{10409C84-C33F-47E4-9E8D-482D9C95F8A9}</a:tableStyleId>
              </a:tblPr>
              <a:tblGrid>
                <a:gridCol w="1580225"/>
                <a:gridCol w="6633800"/>
              </a:tblGrid>
              <a:tr h="238125">
                <a:tc>
                  <a:txBody>
                    <a:bodyPr/>
                    <a:lstStyle/>
                    <a:p>
                      <a:pPr indent="-323850" lvl="0" marL="457200" rtl="0" algn="l">
                        <a:spcBef>
                          <a:spcPts val="0"/>
                        </a:spcBef>
                        <a:spcAft>
                          <a:spcPts val="0"/>
                        </a:spcAft>
                        <a:buClr>
                          <a:schemeClr val="lt1"/>
                        </a:buClr>
                        <a:buSzPts val="1500"/>
                        <a:buChar char="●"/>
                      </a:pPr>
                      <a:r>
                        <a:rPr lang="en" sz="1500">
                          <a:solidFill>
                            <a:schemeClr val="lt1"/>
                          </a:solidFill>
                        </a:rPr>
                        <a:t>Not physical</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You can't touch "usability" or "reliability" like a chair</a:t>
                      </a:r>
                      <a:endParaRPr sz="1500">
                        <a:solidFill>
                          <a:schemeClr val="lt1"/>
                        </a:solidFill>
                      </a:endParaRPr>
                    </a:p>
                  </a:txBody>
                  <a:tcPr marT="91425" marB="91425" marR="91425" marL="91425"/>
                </a:tc>
              </a:tr>
            </a:tbl>
          </a:graphicData>
        </a:graphic>
      </p:graphicFrame>
      <p:graphicFrame>
        <p:nvGraphicFramePr>
          <p:cNvPr id="162" name="Google Shape;162;p24"/>
          <p:cNvGraphicFramePr/>
          <p:nvPr/>
        </p:nvGraphicFramePr>
        <p:xfrm>
          <a:off x="451550" y="3154063"/>
          <a:ext cx="3000000" cy="3000000"/>
        </p:xfrm>
        <a:graphic>
          <a:graphicData uri="http://schemas.openxmlformats.org/drawingml/2006/table">
            <a:tbl>
              <a:tblPr>
                <a:noFill/>
                <a:tableStyleId>{10409C84-C33F-47E4-9E8D-482D9C95F8A9}</a:tableStyleId>
              </a:tblPr>
              <a:tblGrid>
                <a:gridCol w="1757450"/>
                <a:gridCol w="5758750"/>
              </a:tblGrid>
              <a:tr h="238125">
                <a:tc>
                  <a:txBody>
                    <a:bodyPr/>
                    <a:lstStyle/>
                    <a:p>
                      <a:pPr indent="-323850" lvl="0" marL="457200" rtl="0" algn="l">
                        <a:spcBef>
                          <a:spcPts val="0"/>
                        </a:spcBef>
                        <a:spcAft>
                          <a:spcPts val="0"/>
                        </a:spcAft>
                        <a:buClr>
                          <a:schemeClr val="lt1"/>
                        </a:buClr>
                        <a:buSzPts val="1500"/>
                        <a:buChar char="●"/>
                      </a:pPr>
                      <a:r>
                        <a:rPr lang="en" sz="1500">
                          <a:solidFill>
                            <a:schemeClr val="lt1"/>
                          </a:solidFill>
                        </a:rPr>
                        <a:t>Hard to define</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How do you measure "maturity" or "flexibility"?</a:t>
                      </a:r>
                      <a:endParaRPr sz="1500">
                        <a:solidFill>
                          <a:schemeClr val="lt1"/>
                        </a:solidFill>
                      </a:endParaRPr>
                    </a:p>
                  </a:txBody>
                  <a:tcPr marT="91425" marB="91425" marR="91425" marL="91425"/>
                </a:tc>
              </a:tr>
            </a:tbl>
          </a:graphicData>
        </a:graphic>
      </p:graphicFrame>
      <p:graphicFrame>
        <p:nvGraphicFramePr>
          <p:cNvPr id="163" name="Google Shape;163;p24"/>
          <p:cNvGraphicFramePr/>
          <p:nvPr/>
        </p:nvGraphicFramePr>
        <p:xfrm>
          <a:off x="451550" y="2460725"/>
          <a:ext cx="3000000" cy="3000000"/>
        </p:xfrm>
        <a:graphic>
          <a:graphicData uri="http://schemas.openxmlformats.org/drawingml/2006/table">
            <a:tbl>
              <a:tblPr>
                <a:noFill/>
                <a:tableStyleId>{10409C84-C33F-47E4-9E8D-482D9C95F8A9}</a:tableStyleId>
              </a:tblPr>
              <a:tblGrid>
                <a:gridCol w="2154550"/>
                <a:gridCol w="6309800"/>
              </a:tblGrid>
              <a:tr h="238125">
                <a:tc>
                  <a:txBody>
                    <a:bodyPr/>
                    <a:lstStyle/>
                    <a:p>
                      <a:pPr indent="-323850" lvl="0" marL="457200" rtl="0" algn="l">
                        <a:spcBef>
                          <a:spcPts val="0"/>
                        </a:spcBef>
                        <a:spcAft>
                          <a:spcPts val="0"/>
                        </a:spcAft>
                        <a:buClr>
                          <a:schemeClr val="lt1"/>
                        </a:buClr>
                        <a:buSzPts val="1500"/>
                        <a:buChar char="●"/>
                      </a:pPr>
                      <a:r>
                        <a:rPr lang="en" sz="1500">
                          <a:solidFill>
                            <a:schemeClr val="lt1"/>
                          </a:solidFill>
                        </a:rPr>
                        <a:t>Right metric selection</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Like choosing the right health test: blood pressure vs cholesterol</a:t>
                      </a:r>
                      <a:endParaRPr sz="1500">
                        <a:solidFill>
                          <a:schemeClr val="lt1"/>
                        </a:solidFill>
                      </a:endParaRPr>
                    </a:p>
                  </a:txBody>
                  <a:tcPr marT="91425" marB="91425" marR="91425" marL="91425"/>
                </a:tc>
              </a:tr>
            </a:tbl>
          </a:graphicData>
        </a:graphic>
      </p:graphicFrame>
      <p:graphicFrame>
        <p:nvGraphicFramePr>
          <p:cNvPr id="164" name="Google Shape;164;p24"/>
          <p:cNvGraphicFramePr/>
          <p:nvPr/>
        </p:nvGraphicFramePr>
        <p:xfrm>
          <a:off x="464988" y="3794125"/>
          <a:ext cx="3000000" cy="3000000"/>
        </p:xfrm>
        <a:graphic>
          <a:graphicData uri="http://schemas.openxmlformats.org/drawingml/2006/table">
            <a:tbl>
              <a:tblPr>
                <a:noFill/>
                <a:tableStyleId>{10409C84-C33F-47E4-9E8D-482D9C95F8A9}</a:tableStyleId>
              </a:tblPr>
              <a:tblGrid>
                <a:gridCol w="1657225"/>
                <a:gridCol w="6556800"/>
              </a:tblGrid>
              <a:tr h="238125">
                <a:tc>
                  <a:txBody>
                    <a:bodyPr/>
                    <a:lstStyle/>
                    <a:p>
                      <a:pPr indent="-323850" lvl="0" marL="457200" rtl="0" algn="l">
                        <a:spcBef>
                          <a:spcPts val="0"/>
                        </a:spcBef>
                        <a:spcAft>
                          <a:spcPts val="0"/>
                        </a:spcAft>
                        <a:buClr>
                          <a:schemeClr val="lt1"/>
                        </a:buClr>
                        <a:buSzPts val="1500"/>
                        <a:buChar char="●"/>
                      </a:pPr>
                      <a:r>
                        <a:rPr lang="en" sz="1500">
                          <a:solidFill>
                            <a:schemeClr val="lt1"/>
                          </a:solidFill>
                        </a:rPr>
                        <a:t>Too many metrics</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Like tracking 100 health stats and not knowing which one matters most</a:t>
                      </a:r>
                      <a:endParaRPr sz="1500">
                        <a:solidFill>
                          <a:schemeClr val="lt1"/>
                        </a:solidFill>
                      </a:endParaRPr>
                    </a:p>
                  </a:txBody>
                  <a:tcPr marT="91425" marB="91425" marR="91425" marL="91425"/>
                </a:tc>
              </a:tr>
            </a:tbl>
          </a:graphicData>
        </a:graphic>
      </p:graphicFrame>
      <p:graphicFrame>
        <p:nvGraphicFramePr>
          <p:cNvPr id="165" name="Google Shape;165;p24"/>
          <p:cNvGraphicFramePr/>
          <p:nvPr/>
        </p:nvGraphicFramePr>
        <p:xfrm>
          <a:off x="465000" y="4354600"/>
          <a:ext cx="3000000" cy="3000000"/>
        </p:xfrm>
        <a:graphic>
          <a:graphicData uri="http://schemas.openxmlformats.org/drawingml/2006/table">
            <a:tbl>
              <a:tblPr>
                <a:noFill/>
                <a:tableStyleId>{10409C84-C33F-47E4-9E8D-482D9C95F8A9}</a:tableStyleId>
              </a:tblPr>
              <a:tblGrid>
                <a:gridCol w="1747675"/>
                <a:gridCol w="6925175"/>
              </a:tblGrid>
              <a:tr h="100000">
                <a:tc>
                  <a:txBody>
                    <a:bodyPr/>
                    <a:lstStyle/>
                    <a:p>
                      <a:pPr indent="-323850" lvl="0" marL="457200" rtl="0" algn="l">
                        <a:spcBef>
                          <a:spcPts val="0"/>
                        </a:spcBef>
                        <a:spcAft>
                          <a:spcPts val="0"/>
                        </a:spcAft>
                        <a:buClr>
                          <a:schemeClr val="lt1"/>
                        </a:buClr>
                        <a:buSzPts val="1500"/>
                        <a:buChar char="●"/>
                      </a:pPr>
                      <a:r>
                        <a:rPr lang="en" sz="1500">
                          <a:solidFill>
                            <a:schemeClr val="lt1"/>
                          </a:solidFill>
                        </a:rPr>
                        <a:t>Metric manipulation</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People "gaming the system" to look good, like writing more LOC to seem productive</a:t>
                      </a:r>
                      <a:endParaRPr sz="1500">
                        <a:solidFill>
                          <a:schemeClr val="lt1"/>
                        </a:solidFill>
                      </a:endParaRPr>
                    </a:p>
                  </a:txBody>
                  <a:tcPr marT="91425" marB="91425" marR="91425" marL="91425"/>
                </a:tc>
              </a:tr>
            </a:tbl>
          </a:graphicData>
        </a:graphic>
      </p:graphicFrame>
      <p:graphicFrame>
        <p:nvGraphicFramePr>
          <p:cNvPr id="166" name="Google Shape;166;p24"/>
          <p:cNvGraphicFramePr/>
          <p:nvPr/>
        </p:nvGraphicFramePr>
        <p:xfrm>
          <a:off x="414888" y="1724088"/>
          <a:ext cx="3000000" cy="3000000"/>
        </p:xfrm>
        <a:graphic>
          <a:graphicData uri="http://schemas.openxmlformats.org/drawingml/2006/table">
            <a:tbl>
              <a:tblPr>
                <a:noFill/>
                <a:tableStyleId>{10409C84-C33F-47E4-9E8D-482D9C95F8A9}</a:tableStyleId>
              </a:tblPr>
              <a:tblGrid>
                <a:gridCol w="2679200"/>
                <a:gridCol w="5993650"/>
              </a:tblGrid>
              <a:tr h="238125">
                <a:tc>
                  <a:txBody>
                    <a:bodyPr/>
                    <a:lstStyle/>
                    <a:p>
                      <a:pPr indent="-323850" lvl="0" marL="457200" rtl="0" algn="l">
                        <a:spcBef>
                          <a:spcPts val="0"/>
                        </a:spcBef>
                        <a:spcAft>
                          <a:spcPts val="0"/>
                        </a:spcAft>
                        <a:buClr>
                          <a:schemeClr val="lt1"/>
                        </a:buClr>
                        <a:buSzPts val="1500"/>
                        <a:buChar char="●"/>
                      </a:pPr>
                      <a:r>
                        <a:rPr lang="en" sz="1500">
                          <a:solidFill>
                            <a:schemeClr val="lt1"/>
                          </a:solidFill>
                        </a:rPr>
                        <a:t> </a:t>
                      </a:r>
                      <a:r>
                        <a:rPr lang="en" sz="1500">
                          <a:solidFill>
                            <a:schemeClr val="lt1"/>
                          </a:solidFill>
                        </a:rPr>
                        <a:t>Metrics become outdated</a:t>
                      </a:r>
                      <a:endParaRPr sz="1500">
                        <a:solidFill>
                          <a:schemeClr val="lt1"/>
                        </a:solidFill>
                      </a:endParaRPr>
                    </a:p>
                  </a:txBody>
                  <a:tcPr marT="91425" marB="91425" marR="91425" marL="91425"/>
                </a:tc>
                <a:tc>
                  <a:txBody>
                    <a:bodyPr/>
                    <a:lstStyle/>
                    <a:p>
                      <a:pPr indent="0" lvl="0" marL="0" rtl="0" algn="l">
                        <a:spcBef>
                          <a:spcPts val="0"/>
                        </a:spcBef>
                        <a:spcAft>
                          <a:spcPts val="0"/>
                        </a:spcAft>
                        <a:buNone/>
                      </a:pPr>
                      <a:r>
                        <a:rPr lang="en" sz="1500">
                          <a:solidFill>
                            <a:schemeClr val="lt1"/>
                          </a:solidFill>
                        </a:rPr>
                        <a:t>Old KPIs in a modern DevOps team may be useless today</a:t>
                      </a:r>
                      <a:endParaRPr sz="1500">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70" name="Shape 170"/>
        <p:cNvGrpSpPr/>
        <p:nvPr/>
      </p:nvGrpSpPr>
      <p:grpSpPr>
        <a:xfrm>
          <a:off x="0" y="0"/>
          <a:ext cx="0" cy="0"/>
          <a:chOff x="0" y="0"/>
          <a:chExt cx="0" cy="0"/>
        </a:xfrm>
      </p:grpSpPr>
      <p:sp>
        <p:nvSpPr>
          <p:cNvPr id="171" name="Google Shape;171;p25"/>
          <p:cNvSpPr txBox="1"/>
          <p:nvPr/>
        </p:nvSpPr>
        <p:spPr>
          <a:xfrm>
            <a:off x="31892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Objectives of Measurement in SE</a:t>
            </a:r>
            <a:endParaRPr sz="3500">
              <a:solidFill>
                <a:schemeClr val="lt1"/>
              </a:solidFill>
            </a:endParaRPr>
          </a:p>
        </p:txBody>
      </p:sp>
      <p:sp>
        <p:nvSpPr>
          <p:cNvPr id="172" name="Google Shape;172;p25"/>
          <p:cNvSpPr txBox="1"/>
          <p:nvPr/>
        </p:nvSpPr>
        <p:spPr>
          <a:xfrm>
            <a:off x="608625" y="1429900"/>
            <a:ext cx="3585600" cy="3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graphicFrame>
        <p:nvGraphicFramePr>
          <p:cNvPr id="173" name="Google Shape;173;p25"/>
          <p:cNvGraphicFramePr/>
          <p:nvPr/>
        </p:nvGraphicFramePr>
        <p:xfrm>
          <a:off x="555675" y="1139463"/>
          <a:ext cx="3000000" cy="3000000"/>
        </p:xfrm>
        <a:graphic>
          <a:graphicData uri="http://schemas.openxmlformats.org/drawingml/2006/table">
            <a:tbl>
              <a:tblPr>
                <a:noFill/>
                <a:tableStyleId>{10409C84-C33F-47E4-9E8D-482D9C95F8A9}</a:tableStyleId>
              </a:tblPr>
              <a:tblGrid>
                <a:gridCol w="2993150"/>
                <a:gridCol w="5210325"/>
              </a:tblGrid>
              <a:tr h="487600">
                <a:tc>
                  <a:txBody>
                    <a:bodyPr/>
                    <a:lstStyle/>
                    <a:p>
                      <a:pPr indent="0" lvl="0" marL="0" rtl="0" algn="ctr">
                        <a:lnSpc>
                          <a:spcPct val="115000"/>
                        </a:lnSpc>
                        <a:spcBef>
                          <a:spcPts val="0"/>
                        </a:spcBef>
                        <a:spcAft>
                          <a:spcPts val="0"/>
                        </a:spcAft>
                        <a:buNone/>
                      </a:pPr>
                      <a:r>
                        <a:rPr b="1" lang="en" sz="1500">
                          <a:solidFill>
                            <a:schemeClr val="lt1"/>
                          </a:solidFill>
                        </a:rPr>
                        <a:t>A MANAGER  VIEW</a:t>
                      </a:r>
                      <a:endParaRPr b="1" sz="1500">
                        <a:solidFill>
                          <a:schemeClr val="lt1"/>
                        </a:solidFill>
                      </a:endParaRPr>
                    </a:p>
                    <a:p>
                      <a:pPr indent="0" lvl="0" marL="0" rtl="0" algn="ctr">
                        <a:lnSpc>
                          <a:spcPct val="115000"/>
                        </a:lnSpc>
                        <a:spcBef>
                          <a:spcPts val="0"/>
                        </a:spcBef>
                        <a:spcAft>
                          <a:spcPts val="0"/>
                        </a:spcAft>
                        <a:buNone/>
                      </a:pPr>
                      <a:r>
                        <a:t/>
                      </a:r>
                      <a:endParaRPr b="1" sz="1500">
                        <a:solidFill>
                          <a:schemeClr val="lt1"/>
                        </a:solidFill>
                      </a:endParaRPr>
                    </a:p>
                    <a:p>
                      <a:pPr indent="0" lvl="0" marL="0" rtl="0" algn="ctr">
                        <a:lnSpc>
                          <a:spcPct val="115000"/>
                        </a:lnSpc>
                        <a:spcBef>
                          <a:spcPts val="0"/>
                        </a:spcBef>
                        <a:spcAft>
                          <a:spcPts val="0"/>
                        </a:spcAft>
                        <a:buNone/>
                      </a:pPr>
                      <a:r>
                        <a:rPr b="1" lang="en" sz="1500">
                          <a:solidFill>
                            <a:schemeClr val="lt1"/>
                          </a:solidFill>
                        </a:rPr>
                        <a:t>Goals</a:t>
                      </a:r>
                      <a:endParaRPr b="1" sz="1500">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t/>
                      </a:r>
                      <a:endParaRPr b="1" sz="1300"/>
                    </a:p>
                  </a:txBody>
                  <a:tcPr marT="91425" marB="91425" marR="91425" marL="91425"/>
                </a:tc>
              </a:tr>
              <a:tr h="380650">
                <a:tc>
                  <a:txBody>
                    <a:bodyPr/>
                    <a:lstStyle/>
                    <a:p>
                      <a:pPr indent="0" lvl="0" marL="0" rtl="0" algn="l">
                        <a:spcBef>
                          <a:spcPts val="0"/>
                        </a:spcBef>
                        <a:spcAft>
                          <a:spcPts val="0"/>
                        </a:spcAft>
                        <a:buNone/>
                      </a:pPr>
                      <a:r>
                        <a:rPr lang="en" sz="1800">
                          <a:solidFill>
                            <a:schemeClr val="lt1"/>
                          </a:solidFill>
                        </a:rPr>
                        <a:t>Cost of each process?</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380650">
                <a:tc>
                  <a:txBody>
                    <a:bodyPr/>
                    <a:lstStyle/>
                    <a:p>
                      <a:pPr indent="0" lvl="0" marL="0" rtl="0" algn="l">
                        <a:spcBef>
                          <a:spcPts val="0"/>
                        </a:spcBef>
                        <a:spcAft>
                          <a:spcPts val="0"/>
                        </a:spcAft>
                        <a:buNone/>
                      </a:pPr>
                      <a:r>
                        <a:rPr lang="en" sz="1800">
                          <a:solidFill>
                            <a:schemeClr val="lt1"/>
                          </a:solidFill>
                        </a:rPr>
                        <a:t>Productivity of staff?</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241650">
                <a:tc>
                  <a:txBody>
                    <a:bodyPr/>
                    <a:lstStyle/>
                    <a:p>
                      <a:pPr indent="0" lvl="0" marL="0" rtl="0" algn="l">
                        <a:spcBef>
                          <a:spcPts val="0"/>
                        </a:spcBef>
                        <a:spcAft>
                          <a:spcPts val="0"/>
                        </a:spcAft>
                        <a:buNone/>
                      </a:pPr>
                      <a:r>
                        <a:rPr lang="en" sz="1800">
                          <a:solidFill>
                            <a:schemeClr val="lt1"/>
                          </a:solidFill>
                        </a:rPr>
                        <a:t>Code quality?</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380650">
                <a:tc>
                  <a:txBody>
                    <a:bodyPr/>
                    <a:lstStyle/>
                    <a:p>
                      <a:pPr indent="0" lvl="0" marL="0" rtl="0" algn="l">
                        <a:spcBef>
                          <a:spcPts val="0"/>
                        </a:spcBef>
                        <a:spcAft>
                          <a:spcPts val="0"/>
                        </a:spcAft>
                        <a:buNone/>
                      </a:pPr>
                      <a:r>
                        <a:rPr lang="en" sz="1800">
                          <a:solidFill>
                            <a:schemeClr val="lt1"/>
                          </a:solidFill>
                        </a:rPr>
                        <a:t>Will users like it?</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r h="380650">
                <a:tc>
                  <a:txBody>
                    <a:bodyPr/>
                    <a:lstStyle/>
                    <a:p>
                      <a:pPr indent="0" lvl="0" marL="0" rtl="0" algn="l">
                        <a:spcBef>
                          <a:spcPts val="0"/>
                        </a:spcBef>
                        <a:spcAft>
                          <a:spcPts val="0"/>
                        </a:spcAft>
                        <a:buNone/>
                      </a:pPr>
                      <a:r>
                        <a:rPr lang="en" sz="1800">
                          <a:solidFill>
                            <a:schemeClr val="lt1"/>
                          </a:solidFill>
                        </a:rPr>
                        <a:t>How to improve?</a:t>
                      </a:r>
                      <a:endParaRPr sz="1800">
                        <a:solidFill>
                          <a:schemeClr val="lt1"/>
                        </a:solidFill>
                      </a:endParaRPr>
                    </a:p>
                  </a:txBody>
                  <a:tcPr marT="91425" marB="91425" marR="91425" marL="91425"/>
                </a:tc>
                <a:tc>
                  <a:txBody>
                    <a:bodyPr/>
                    <a:lstStyle/>
                    <a:p>
                      <a:pPr indent="0" lvl="0" marL="0" rtl="0" algn="l">
                        <a:spcBef>
                          <a:spcPts val="0"/>
                        </a:spcBef>
                        <a:spcAft>
                          <a:spcPts val="0"/>
                        </a:spcAft>
                        <a:buNone/>
                      </a:pPr>
                      <a:r>
                        <a:t/>
                      </a:r>
                      <a:endParaRPr sz="1600"/>
                    </a:p>
                  </a:txBody>
                  <a:tcPr marT="91425" marB="91425" marR="91425" marL="91425"/>
                </a:tc>
              </a:tr>
            </a:tbl>
          </a:graphicData>
        </a:graphic>
      </p:graphicFrame>
      <p:graphicFrame>
        <p:nvGraphicFramePr>
          <p:cNvPr id="174" name="Google Shape;174;p25"/>
          <p:cNvGraphicFramePr/>
          <p:nvPr/>
        </p:nvGraphicFramePr>
        <p:xfrm>
          <a:off x="5366025" y="926825"/>
          <a:ext cx="3000000" cy="3000000"/>
        </p:xfrm>
        <a:graphic>
          <a:graphicData uri="http://schemas.openxmlformats.org/drawingml/2006/table">
            <a:tbl>
              <a:tblPr>
                <a:noFill/>
                <a:tableStyleId>{10409C84-C33F-47E4-9E8D-482D9C95F8A9}</a:tableStyleId>
              </a:tblPr>
              <a:tblGrid>
                <a:gridCol w="1990725"/>
                <a:gridCol w="3838575"/>
              </a:tblGrid>
              <a:tr h="238125">
                <a:tc>
                  <a:txBody>
                    <a:bodyPr/>
                    <a:lstStyle/>
                    <a:p>
                      <a:pPr indent="0" lvl="0" marL="0" rtl="0" algn="l">
                        <a:lnSpc>
                          <a:spcPct val="115000"/>
                        </a:lnSpc>
                        <a:spcBef>
                          <a:spcPts val="1400"/>
                        </a:spcBef>
                        <a:spcAft>
                          <a:spcPts val="0"/>
                        </a:spcAft>
                        <a:buNone/>
                      </a:pPr>
                      <a:r>
                        <a:rPr b="1" lang="en" sz="1500">
                          <a:solidFill>
                            <a:schemeClr val="lt1"/>
                          </a:solidFill>
                        </a:rPr>
                        <a:t>Developer’s View </a:t>
                      </a:r>
                      <a:endParaRPr b="1" sz="1500">
                        <a:solidFill>
                          <a:schemeClr val="lt1"/>
                        </a:solidFill>
                      </a:endParaRPr>
                    </a:p>
                    <a:p>
                      <a:pPr indent="0" lvl="0" marL="0" rtl="0" algn="ctr">
                        <a:lnSpc>
                          <a:spcPct val="115000"/>
                        </a:lnSpc>
                        <a:spcBef>
                          <a:spcPts val="40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           </a:t>
                      </a:r>
                      <a:r>
                        <a:rPr b="1" lang="en" sz="1300">
                          <a:solidFill>
                            <a:schemeClr val="lt1"/>
                          </a:solidFill>
                        </a:rPr>
                        <a:t>Goals</a:t>
                      </a:r>
                      <a:endParaRPr b="1" sz="1300">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t/>
                      </a:r>
                      <a:endParaRPr b="1" sz="1100"/>
                    </a:p>
                  </a:txBody>
                  <a:tcPr marT="91425" marB="91425" marR="91425" marL="91425"/>
                </a:tc>
              </a:tr>
              <a:tr h="238125">
                <a:tc>
                  <a:txBody>
                    <a:bodyPr/>
                    <a:lstStyle/>
                    <a:p>
                      <a:pPr indent="0" lvl="0" marL="0" rtl="0" algn="l">
                        <a:spcBef>
                          <a:spcPts val="0"/>
                        </a:spcBef>
                        <a:spcAft>
                          <a:spcPts val="0"/>
                        </a:spcAft>
                        <a:buNone/>
                      </a:pPr>
                      <a:r>
                        <a:rPr lang="en" sz="1600">
                          <a:solidFill>
                            <a:schemeClr val="lt1"/>
                          </a:solidFill>
                        </a:rPr>
                        <a:t>Are requirements testable?</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38125">
                <a:tc>
                  <a:txBody>
                    <a:bodyPr/>
                    <a:lstStyle/>
                    <a:p>
                      <a:pPr indent="0" lvl="0" marL="0" rtl="0" algn="l">
                        <a:spcBef>
                          <a:spcPts val="0"/>
                        </a:spcBef>
                        <a:spcAft>
                          <a:spcPts val="0"/>
                        </a:spcAft>
                        <a:buNone/>
                      </a:pPr>
                      <a:r>
                        <a:rPr lang="en" sz="1600">
                          <a:solidFill>
                            <a:schemeClr val="lt1"/>
                          </a:solidFill>
                        </a:rPr>
                        <a:t>Are faults found?</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38125">
                <a:tc>
                  <a:txBody>
                    <a:bodyPr/>
                    <a:lstStyle/>
                    <a:p>
                      <a:pPr indent="0" lvl="0" marL="0" rtl="0" algn="l">
                        <a:spcBef>
                          <a:spcPts val="0"/>
                        </a:spcBef>
                        <a:spcAft>
                          <a:spcPts val="0"/>
                        </a:spcAft>
                        <a:buNone/>
                      </a:pPr>
                      <a:r>
                        <a:rPr lang="en" sz="1600">
                          <a:solidFill>
                            <a:schemeClr val="lt1"/>
                          </a:solidFill>
                        </a:rPr>
                        <a:t>Did we meet goals?</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38125">
                <a:tc>
                  <a:txBody>
                    <a:bodyPr/>
                    <a:lstStyle/>
                    <a:p>
                      <a:pPr indent="0" lvl="0" marL="0" rtl="0" algn="l">
                        <a:spcBef>
                          <a:spcPts val="0"/>
                        </a:spcBef>
                        <a:spcAft>
                          <a:spcPts val="0"/>
                        </a:spcAft>
                        <a:buNone/>
                      </a:pPr>
                      <a:r>
                        <a:rPr lang="en" sz="1600">
                          <a:solidFill>
                            <a:schemeClr val="lt1"/>
                          </a:solidFill>
                        </a:rPr>
                        <a:t>What about future?</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75" name="Google Shape;175;p25"/>
          <p:cNvPicPr preferRelativeResize="0"/>
          <p:nvPr/>
        </p:nvPicPr>
        <p:blipFill>
          <a:blip r:embed="rId3">
            <a:alphaModFix/>
          </a:blip>
          <a:stretch>
            <a:fillRect/>
          </a:stretch>
        </p:blipFill>
        <p:spPr>
          <a:xfrm>
            <a:off x="280300" y="1102600"/>
            <a:ext cx="723300" cy="723300"/>
          </a:xfrm>
          <a:prstGeom prst="rect">
            <a:avLst/>
          </a:prstGeom>
          <a:noFill/>
          <a:ln>
            <a:noFill/>
          </a:ln>
        </p:spPr>
      </p:pic>
      <p:pic>
        <p:nvPicPr>
          <p:cNvPr id="176" name="Google Shape;176;p25"/>
          <p:cNvPicPr preferRelativeResize="0"/>
          <p:nvPr/>
        </p:nvPicPr>
        <p:blipFill>
          <a:blip r:embed="rId4">
            <a:alphaModFix/>
          </a:blip>
          <a:stretch>
            <a:fillRect/>
          </a:stretch>
        </p:blipFill>
        <p:spPr>
          <a:xfrm>
            <a:off x="4098550" y="1074200"/>
            <a:ext cx="751724" cy="75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0" name="Shape 180"/>
        <p:cNvGrpSpPr/>
        <p:nvPr/>
      </p:nvGrpSpPr>
      <p:grpSpPr>
        <a:xfrm>
          <a:off x="0" y="0"/>
          <a:ext cx="0" cy="0"/>
          <a:chOff x="0" y="0"/>
          <a:chExt cx="0" cy="0"/>
        </a:xfrm>
      </p:grpSpPr>
      <p:sp>
        <p:nvSpPr>
          <p:cNvPr id="181" name="Google Shape;181;p26"/>
          <p:cNvSpPr txBox="1"/>
          <p:nvPr/>
        </p:nvSpPr>
        <p:spPr>
          <a:xfrm>
            <a:off x="31892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Scope of Software Metrics </a:t>
            </a:r>
            <a:endParaRPr sz="3500">
              <a:solidFill>
                <a:schemeClr val="lt1"/>
              </a:solidFill>
            </a:endParaRPr>
          </a:p>
        </p:txBody>
      </p:sp>
      <p:sp>
        <p:nvSpPr>
          <p:cNvPr id="182" name="Google Shape;182;p26"/>
          <p:cNvSpPr txBox="1"/>
          <p:nvPr/>
        </p:nvSpPr>
        <p:spPr>
          <a:xfrm>
            <a:off x="751625" y="2867675"/>
            <a:ext cx="69075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000">
                <a:solidFill>
                  <a:schemeClr val="lt1"/>
                </a:solidFill>
              </a:rPr>
              <a:t>The scope of software metrics refers to the range of areas within software engineering where measurements are applied to evaluate, monitor, and improve various aspects of software products and development processes.</a:t>
            </a:r>
            <a:endParaRPr sz="1800">
              <a:solidFill>
                <a:schemeClr val="lt1"/>
              </a:solidFill>
            </a:endParaRPr>
          </a:p>
        </p:txBody>
      </p:sp>
      <p:pic>
        <p:nvPicPr>
          <p:cNvPr id="183" name="Google Shape;183;p26"/>
          <p:cNvPicPr preferRelativeResize="0"/>
          <p:nvPr/>
        </p:nvPicPr>
        <p:blipFill>
          <a:blip r:embed="rId3">
            <a:alphaModFix/>
          </a:blip>
          <a:stretch>
            <a:fillRect/>
          </a:stretch>
        </p:blipFill>
        <p:spPr>
          <a:xfrm>
            <a:off x="467725" y="1005625"/>
            <a:ext cx="1660950" cy="166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7" name="Shape 187"/>
        <p:cNvGrpSpPr/>
        <p:nvPr/>
      </p:nvGrpSpPr>
      <p:grpSpPr>
        <a:xfrm>
          <a:off x="0" y="0"/>
          <a:ext cx="0" cy="0"/>
          <a:chOff x="0" y="0"/>
          <a:chExt cx="0" cy="0"/>
        </a:xfrm>
      </p:grpSpPr>
      <p:sp>
        <p:nvSpPr>
          <p:cNvPr id="188" name="Google Shape;188;p27"/>
          <p:cNvSpPr txBox="1"/>
          <p:nvPr/>
        </p:nvSpPr>
        <p:spPr>
          <a:xfrm>
            <a:off x="252900" y="-159400"/>
            <a:ext cx="7516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1. </a:t>
            </a:r>
            <a:r>
              <a:rPr b="1" lang="en" sz="1900">
                <a:solidFill>
                  <a:schemeClr val="lt1"/>
                </a:solidFill>
              </a:rPr>
              <a:t>Cost and Effort Estimation Models and Measures</a:t>
            </a:r>
            <a:r>
              <a:rPr lang="en" sz="4300">
                <a:solidFill>
                  <a:schemeClr val="lt1"/>
                </a:solidFill>
              </a:rPr>
              <a:t> </a:t>
            </a:r>
            <a:endParaRPr sz="4300">
              <a:solidFill>
                <a:schemeClr val="lt1"/>
              </a:solidFill>
            </a:endParaRPr>
          </a:p>
        </p:txBody>
      </p:sp>
      <p:pic>
        <p:nvPicPr>
          <p:cNvPr id="189" name="Google Shape;189;p27"/>
          <p:cNvPicPr preferRelativeResize="0"/>
          <p:nvPr/>
        </p:nvPicPr>
        <p:blipFill>
          <a:blip r:embed="rId3">
            <a:alphaModFix/>
          </a:blip>
          <a:stretch>
            <a:fillRect/>
          </a:stretch>
        </p:blipFill>
        <p:spPr>
          <a:xfrm>
            <a:off x="0" y="824124"/>
            <a:ext cx="5110950" cy="3054177"/>
          </a:xfrm>
          <a:prstGeom prst="rect">
            <a:avLst/>
          </a:prstGeom>
          <a:noFill/>
          <a:ln>
            <a:noFill/>
          </a:ln>
        </p:spPr>
      </p:pic>
      <p:sp>
        <p:nvSpPr>
          <p:cNvPr id="190" name="Google Shape;190;p27"/>
          <p:cNvSpPr txBox="1"/>
          <p:nvPr/>
        </p:nvSpPr>
        <p:spPr>
          <a:xfrm>
            <a:off x="5110950" y="975250"/>
            <a:ext cx="3879900" cy="3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lt1"/>
                </a:solidFill>
              </a:rPr>
              <a:t>Definition:</a:t>
            </a:r>
            <a:br>
              <a:rPr b="1" lang="en">
                <a:solidFill>
                  <a:schemeClr val="lt1"/>
                </a:solidFill>
              </a:rPr>
            </a:br>
            <a:r>
              <a:rPr lang="en">
                <a:solidFill>
                  <a:schemeClr val="lt1"/>
                </a:solidFill>
              </a:rPr>
              <a:t> Estimating how much </a:t>
            </a:r>
            <a:r>
              <a:rPr b="1" lang="en">
                <a:solidFill>
                  <a:schemeClr val="lt1"/>
                </a:solidFill>
              </a:rPr>
              <a:t>money</a:t>
            </a:r>
            <a:r>
              <a:rPr lang="en">
                <a:solidFill>
                  <a:schemeClr val="lt1"/>
                </a:solidFill>
              </a:rPr>
              <a:t> and </a:t>
            </a:r>
            <a:r>
              <a:rPr b="1" lang="en">
                <a:solidFill>
                  <a:schemeClr val="lt1"/>
                </a:solidFill>
              </a:rPr>
              <a:t>time</a:t>
            </a:r>
            <a:r>
              <a:rPr lang="en">
                <a:solidFill>
                  <a:schemeClr val="lt1"/>
                </a:solidFill>
              </a:rPr>
              <a:t> a software project will take.</a:t>
            </a:r>
            <a:endParaRPr>
              <a:solidFill>
                <a:schemeClr val="lt1"/>
              </a:solidFill>
            </a:endParaRPr>
          </a:p>
          <a:p>
            <a:pPr indent="0" lvl="0" marL="0" rtl="0" algn="l">
              <a:lnSpc>
                <a:spcPct val="115000"/>
              </a:lnSpc>
              <a:spcBef>
                <a:spcPts val="1200"/>
              </a:spcBef>
              <a:spcAft>
                <a:spcPts val="0"/>
              </a:spcAft>
              <a:buNone/>
            </a:pPr>
            <a:r>
              <a:rPr b="1" lang="en">
                <a:solidFill>
                  <a:schemeClr val="lt1"/>
                </a:solidFill>
              </a:rPr>
              <a:t>Example:</a:t>
            </a:r>
            <a:br>
              <a:rPr b="1" lang="en">
                <a:solidFill>
                  <a:schemeClr val="lt1"/>
                </a:solidFill>
              </a:rPr>
            </a:br>
            <a:r>
              <a:rPr lang="en">
                <a:solidFill>
                  <a:schemeClr val="lt1"/>
                </a:solidFill>
              </a:rPr>
              <a:t> You use the </a:t>
            </a:r>
            <a:r>
              <a:rPr b="1" lang="en">
                <a:solidFill>
                  <a:schemeClr val="lt1"/>
                </a:solidFill>
              </a:rPr>
              <a:t>COCOMO model</a:t>
            </a:r>
            <a:r>
              <a:rPr lang="en">
                <a:solidFill>
                  <a:schemeClr val="lt1"/>
                </a:solidFill>
              </a:rPr>
              <a:t> to estimate the effort (in person-months) based on the number of lines of code (LOC).</a:t>
            </a:r>
            <a:endParaRPr>
              <a:solidFill>
                <a:schemeClr val="lt1"/>
              </a:solidFill>
            </a:endParaRPr>
          </a:p>
          <a:p>
            <a:pPr indent="0" lvl="0" marL="0" rtl="0" algn="l">
              <a:lnSpc>
                <a:spcPct val="115000"/>
              </a:lnSpc>
              <a:spcBef>
                <a:spcPts val="1200"/>
              </a:spcBef>
              <a:spcAft>
                <a:spcPts val="0"/>
              </a:spcAft>
              <a:buNone/>
            </a:pPr>
            <a:r>
              <a:rPr lang="en">
                <a:solidFill>
                  <a:schemeClr val="lt1"/>
                </a:solidFill>
              </a:rPr>
              <a:t>🛠️ If you plan to build a system with 20,000 LOC, COCOMO might tell you:</a:t>
            </a:r>
            <a:endParaRPr>
              <a:solidFill>
                <a:schemeClr val="lt1"/>
              </a:solidFill>
            </a:endParaRPr>
          </a:p>
          <a:p>
            <a:pPr indent="0" lvl="0" marL="381000" marR="381000" rtl="0" algn="l">
              <a:lnSpc>
                <a:spcPct val="115000"/>
              </a:lnSpc>
              <a:spcBef>
                <a:spcPts val="1200"/>
              </a:spcBef>
              <a:spcAft>
                <a:spcPts val="0"/>
              </a:spcAft>
              <a:buNone/>
            </a:pPr>
            <a:r>
              <a:rPr lang="en">
                <a:solidFill>
                  <a:schemeClr val="lt1"/>
                </a:solidFill>
              </a:rPr>
              <a:t>It will need 5 developers working for 3 months = 15 person-months.</a:t>
            </a:r>
            <a:endParaRPr>
              <a:solidFill>
                <a:schemeClr val="lt1"/>
              </a:solidFill>
            </a:endParaRPr>
          </a:p>
          <a:p>
            <a:pPr indent="0" lvl="0" marL="0" rtl="0" algn="l">
              <a:spcBef>
                <a:spcPts val="1200"/>
              </a:spcBef>
              <a:spcAft>
                <a:spcPts val="0"/>
              </a:spcAft>
              <a:buNone/>
            </a:pPr>
            <a:r>
              <a:t/>
            </a:r>
            <a:endParaRPr sz="21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4" name="Shape 194"/>
        <p:cNvGrpSpPr/>
        <p:nvPr/>
      </p:nvGrpSpPr>
      <p:grpSpPr>
        <a:xfrm>
          <a:off x="0" y="0"/>
          <a:ext cx="0" cy="0"/>
          <a:chOff x="0" y="0"/>
          <a:chExt cx="0" cy="0"/>
        </a:xfrm>
      </p:grpSpPr>
      <p:sp>
        <p:nvSpPr>
          <p:cNvPr id="195" name="Google Shape;195;p28"/>
          <p:cNvSpPr txBox="1"/>
          <p:nvPr/>
        </p:nvSpPr>
        <p:spPr>
          <a:xfrm>
            <a:off x="223575" y="175975"/>
            <a:ext cx="751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2. Data Collection</a:t>
            </a:r>
            <a:endParaRPr sz="4500">
              <a:solidFill>
                <a:schemeClr val="lt1"/>
              </a:solidFill>
            </a:endParaRPr>
          </a:p>
        </p:txBody>
      </p:sp>
      <p:sp>
        <p:nvSpPr>
          <p:cNvPr id="196" name="Google Shape;196;p28"/>
          <p:cNvSpPr txBox="1"/>
          <p:nvPr/>
        </p:nvSpPr>
        <p:spPr>
          <a:xfrm>
            <a:off x="4759000" y="914550"/>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lt1"/>
                </a:solidFill>
              </a:rPr>
              <a:t>Definition:</a:t>
            </a:r>
            <a:br>
              <a:rPr b="1" lang="en">
                <a:solidFill>
                  <a:schemeClr val="lt1"/>
                </a:solidFill>
              </a:rPr>
            </a:br>
            <a:r>
              <a:rPr lang="en">
                <a:solidFill>
                  <a:schemeClr val="lt1"/>
                </a:solidFill>
              </a:rPr>
              <a:t> Collecting information (quantitative or qualitative) about the software and development process.</a:t>
            </a:r>
            <a:endParaRPr>
              <a:solidFill>
                <a:schemeClr val="lt1"/>
              </a:solidFill>
            </a:endParaRPr>
          </a:p>
          <a:p>
            <a:pPr indent="0" lvl="0" marL="0" rtl="0" algn="l">
              <a:lnSpc>
                <a:spcPct val="115000"/>
              </a:lnSpc>
              <a:spcBef>
                <a:spcPts val="1200"/>
              </a:spcBef>
              <a:spcAft>
                <a:spcPts val="0"/>
              </a:spcAft>
              <a:buNone/>
            </a:pPr>
            <a:r>
              <a:rPr b="1" lang="en">
                <a:solidFill>
                  <a:schemeClr val="lt1"/>
                </a:solidFill>
              </a:rPr>
              <a:t>Example:</a:t>
            </a:r>
            <a:br>
              <a:rPr b="1" lang="en">
                <a:solidFill>
                  <a:schemeClr val="lt1"/>
                </a:solidFill>
              </a:rPr>
            </a:br>
            <a:r>
              <a:rPr lang="en">
                <a:solidFill>
                  <a:schemeClr val="lt1"/>
                </a:solidFill>
              </a:rPr>
              <a:t> You track:</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Number of bugs </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Lines of code written</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Time taken to fix bugs</a:t>
            </a:r>
            <a:br>
              <a:rPr lang="en">
                <a:solidFill>
                  <a:schemeClr val="lt1"/>
                </a:solidFill>
              </a:rPr>
            </a:br>
            <a:endParaRPr>
              <a:solidFill>
                <a:schemeClr val="lt1"/>
              </a:solidFill>
            </a:endParaRPr>
          </a:p>
          <a:p>
            <a:pPr indent="0" lvl="0" marL="0" rtl="0" algn="l">
              <a:lnSpc>
                <a:spcPct val="115000"/>
              </a:lnSpc>
              <a:spcBef>
                <a:spcPts val="1200"/>
              </a:spcBef>
              <a:spcAft>
                <a:spcPts val="0"/>
              </a:spcAft>
              <a:buNone/>
            </a:pPr>
            <a:r>
              <a:rPr lang="en">
                <a:solidFill>
                  <a:schemeClr val="lt1"/>
                </a:solidFill>
              </a:rPr>
              <a:t>📋 These metrics help improve productivity and quality in future iterations.</a:t>
            </a:r>
            <a:endParaRPr>
              <a:solidFill>
                <a:schemeClr val="lt1"/>
              </a:solidFill>
            </a:endParaRPr>
          </a:p>
          <a:p>
            <a:pPr indent="0" lvl="0" marL="381000" marR="381000" rtl="0" algn="l">
              <a:lnSpc>
                <a:spcPct val="115000"/>
              </a:lnSpc>
              <a:spcBef>
                <a:spcPts val="1200"/>
              </a:spcBef>
              <a:spcAft>
                <a:spcPts val="0"/>
              </a:spcAft>
              <a:buNone/>
            </a:pPr>
            <a:r>
              <a:t/>
            </a:r>
            <a:endParaRPr b="1">
              <a:solidFill>
                <a:schemeClr val="lt1"/>
              </a:solidFill>
            </a:endParaRPr>
          </a:p>
          <a:p>
            <a:pPr indent="0" lvl="0" marL="0" rtl="0" algn="l">
              <a:spcBef>
                <a:spcPts val="1200"/>
              </a:spcBef>
              <a:spcAft>
                <a:spcPts val="0"/>
              </a:spcAft>
              <a:buNone/>
            </a:pPr>
            <a:r>
              <a:t/>
            </a:r>
            <a:endParaRPr sz="2100">
              <a:solidFill>
                <a:schemeClr val="lt1"/>
              </a:solidFill>
            </a:endParaRPr>
          </a:p>
        </p:txBody>
      </p:sp>
      <p:pic>
        <p:nvPicPr>
          <p:cNvPr id="197" name="Google Shape;197;p28"/>
          <p:cNvPicPr preferRelativeResize="0"/>
          <p:nvPr/>
        </p:nvPicPr>
        <p:blipFill>
          <a:blip r:embed="rId3">
            <a:alphaModFix/>
          </a:blip>
          <a:stretch>
            <a:fillRect/>
          </a:stretch>
        </p:blipFill>
        <p:spPr>
          <a:xfrm>
            <a:off x="695025" y="805375"/>
            <a:ext cx="3282325" cy="400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1" name="Shape 201"/>
        <p:cNvGrpSpPr/>
        <p:nvPr/>
      </p:nvGrpSpPr>
      <p:grpSpPr>
        <a:xfrm>
          <a:off x="0" y="0"/>
          <a:ext cx="0" cy="0"/>
          <a:chOff x="0" y="0"/>
          <a:chExt cx="0" cy="0"/>
        </a:xfrm>
      </p:grpSpPr>
      <p:sp>
        <p:nvSpPr>
          <p:cNvPr id="202" name="Google Shape;202;p29"/>
          <p:cNvSpPr txBox="1"/>
          <p:nvPr/>
        </p:nvSpPr>
        <p:spPr>
          <a:xfrm>
            <a:off x="252900" y="-159400"/>
            <a:ext cx="7516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3</a:t>
            </a:r>
            <a:r>
              <a:rPr lang="en" sz="2500">
                <a:solidFill>
                  <a:schemeClr val="lt1"/>
                </a:solidFill>
              </a:rPr>
              <a:t>.</a:t>
            </a:r>
            <a:r>
              <a:rPr lang="en" sz="1900">
                <a:solidFill>
                  <a:schemeClr val="lt1"/>
                </a:solidFill>
              </a:rPr>
              <a:t> </a:t>
            </a:r>
            <a:r>
              <a:rPr b="1" lang="en" sz="1900">
                <a:solidFill>
                  <a:schemeClr val="lt1"/>
                </a:solidFill>
              </a:rPr>
              <a:t>Quality Models and Measures</a:t>
            </a:r>
            <a:r>
              <a:rPr lang="en" sz="5100">
                <a:solidFill>
                  <a:schemeClr val="lt1"/>
                </a:solidFill>
              </a:rPr>
              <a:t> </a:t>
            </a:r>
            <a:endParaRPr sz="5100">
              <a:solidFill>
                <a:schemeClr val="lt1"/>
              </a:solidFill>
            </a:endParaRPr>
          </a:p>
        </p:txBody>
      </p:sp>
      <p:sp>
        <p:nvSpPr>
          <p:cNvPr id="203" name="Google Shape;203;p29"/>
          <p:cNvSpPr txBox="1"/>
          <p:nvPr/>
        </p:nvSpPr>
        <p:spPr>
          <a:xfrm>
            <a:off x="4993625" y="914550"/>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lt1"/>
                </a:solidFill>
              </a:rPr>
              <a:t>Definition:</a:t>
            </a:r>
            <a:br>
              <a:rPr b="1" lang="en" sz="1300">
                <a:solidFill>
                  <a:schemeClr val="lt1"/>
                </a:solidFill>
              </a:rPr>
            </a:br>
            <a:r>
              <a:rPr lang="en" sz="1300">
                <a:solidFill>
                  <a:schemeClr val="lt1"/>
                </a:solidFill>
              </a:rPr>
              <a:t> Measuring how </a:t>
            </a:r>
            <a:r>
              <a:rPr b="1" lang="en" sz="1300">
                <a:solidFill>
                  <a:schemeClr val="lt1"/>
                </a:solidFill>
              </a:rPr>
              <a:t>good</a:t>
            </a:r>
            <a:r>
              <a:rPr lang="en" sz="1300">
                <a:solidFill>
                  <a:schemeClr val="lt1"/>
                </a:solidFill>
              </a:rPr>
              <a:t> your software is across various </a:t>
            </a:r>
            <a:r>
              <a:rPr b="1" lang="en" sz="1300">
                <a:solidFill>
                  <a:schemeClr val="lt1"/>
                </a:solidFill>
              </a:rPr>
              <a:t>quality attributes</a:t>
            </a:r>
            <a:r>
              <a:rPr lang="en" sz="1300">
                <a:solidFill>
                  <a:schemeClr val="lt1"/>
                </a:solidFill>
              </a:rPr>
              <a:t>.</a:t>
            </a:r>
            <a:endParaRPr sz="1300">
              <a:solidFill>
                <a:schemeClr val="lt1"/>
              </a:solidFill>
            </a:endParaRPr>
          </a:p>
          <a:p>
            <a:pPr indent="0" lvl="0" marL="0" rtl="0" algn="l">
              <a:lnSpc>
                <a:spcPct val="115000"/>
              </a:lnSpc>
              <a:spcBef>
                <a:spcPts val="1200"/>
              </a:spcBef>
              <a:spcAft>
                <a:spcPts val="0"/>
              </a:spcAft>
              <a:buNone/>
            </a:pPr>
            <a:r>
              <a:rPr b="1" lang="en" sz="1300">
                <a:solidFill>
                  <a:schemeClr val="lt1"/>
                </a:solidFill>
              </a:rPr>
              <a:t>Example:</a:t>
            </a:r>
            <a:br>
              <a:rPr b="1" lang="en" sz="1300">
                <a:solidFill>
                  <a:schemeClr val="lt1"/>
                </a:solidFill>
              </a:rPr>
            </a:br>
            <a:r>
              <a:rPr lang="en" sz="1300">
                <a:solidFill>
                  <a:schemeClr val="lt1"/>
                </a:solidFill>
              </a:rPr>
              <a:t> You use ISO 25010 quality model and measure things like:</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b="1" lang="en" sz="1300">
                <a:solidFill>
                  <a:schemeClr val="lt1"/>
                </a:solidFill>
              </a:rPr>
              <a:t>Maintainability</a:t>
            </a:r>
            <a:r>
              <a:rPr lang="en" sz="1300">
                <a:solidFill>
                  <a:schemeClr val="lt1"/>
                </a:solidFill>
              </a:rPr>
              <a:t>: How easy it is to fix/update code</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 sz="1300">
                <a:solidFill>
                  <a:schemeClr val="lt1"/>
                </a:solidFill>
              </a:rPr>
              <a:t>Usability</a:t>
            </a:r>
            <a:r>
              <a:rPr lang="en" sz="1300">
                <a:solidFill>
                  <a:schemeClr val="lt1"/>
                </a:solidFill>
              </a:rPr>
              <a:t>: How easy it is for users to interact with the UI</a:t>
            </a:r>
            <a:br>
              <a:rPr lang="en" sz="1300">
                <a:solidFill>
                  <a:schemeClr val="lt1"/>
                </a:solidFill>
              </a:rPr>
            </a:br>
            <a:endParaRPr sz="1300">
              <a:solidFill>
                <a:schemeClr val="lt1"/>
              </a:solidFill>
            </a:endParaRPr>
          </a:p>
          <a:p>
            <a:pPr indent="0" lvl="0" marL="0" rtl="0" algn="l">
              <a:lnSpc>
                <a:spcPct val="115000"/>
              </a:lnSpc>
              <a:spcBef>
                <a:spcPts val="1200"/>
              </a:spcBef>
              <a:spcAft>
                <a:spcPts val="0"/>
              </a:spcAft>
              <a:buNone/>
            </a:pPr>
            <a:r>
              <a:rPr lang="en" sz="1300">
                <a:solidFill>
                  <a:schemeClr val="lt1"/>
                </a:solidFill>
              </a:rPr>
              <a:t>🔍 You might conduct surveys or use tools to measure usability scores.</a:t>
            </a:r>
            <a:endParaRPr sz="1300">
              <a:solidFill>
                <a:schemeClr val="lt1"/>
              </a:solidFill>
            </a:endParaRPr>
          </a:p>
          <a:p>
            <a:pPr indent="0" lvl="0" marL="0" rtl="0" algn="l">
              <a:spcBef>
                <a:spcPts val="1200"/>
              </a:spcBef>
              <a:spcAft>
                <a:spcPts val="0"/>
              </a:spcAft>
              <a:buNone/>
            </a:pPr>
            <a:r>
              <a:t/>
            </a:r>
            <a:endParaRPr b="1" sz="1300">
              <a:solidFill>
                <a:schemeClr val="lt1"/>
              </a:solidFill>
            </a:endParaRPr>
          </a:p>
        </p:txBody>
      </p:sp>
      <p:pic>
        <p:nvPicPr>
          <p:cNvPr id="204" name="Google Shape;204;p29"/>
          <p:cNvPicPr preferRelativeResize="0"/>
          <p:nvPr/>
        </p:nvPicPr>
        <p:blipFill>
          <a:blip r:embed="rId3">
            <a:alphaModFix/>
          </a:blip>
          <a:stretch>
            <a:fillRect/>
          </a:stretch>
        </p:blipFill>
        <p:spPr>
          <a:xfrm>
            <a:off x="102375" y="914550"/>
            <a:ext cx="4675700" cy="369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8" name="Shape 208"/>
        <p:cNvGrpSpPr/>
        <p:nvPr/>
      </p:nvGrpSpPr>
      <p:grpSpPr>
        <a:xfrm>
          <a:off x="0" y="0"/>
          <a:ext cx="0" cy="0"/>
          <a:chOff x="0" y="0"/>
          <a:chExt cx="0" cy="0"/>
        </a:xfrm>
      </p:grpSpPr>
      <p:sp>
        <p:nvSpPr>
          <p:cNvPr id="209" name="Google Shape;209;p30"/>
          <p:cNvSpPr txBox="1"/>
          <p:nvPr/>
        </p:nvSpPr>
        <p:spPr>
          <a:xfrm>
            <a:off x="252900" y="-159400"/>
            <a:ext cx="7516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4. </a:t>
            </a:r>
            <a:r>
              <a:rPr b="1" lang="en" sz="1900">
                <a:solidFill>
                  <a:schemeClr val="lt1"/>
                </a:solidFill>
              </a:rPr>
              <a:t>Reliability Models</a:t>
            </a:r>
            <a:r>
              <a:rPr lang="en" sz="5200">
                <a:solidFill>
                  <a:schemeClr val="lt1"/>
                </a:solidFill>
              </a:rPr>
              <a:t> </a:t>
            </a:r>
            <a:endParaRPr sz="5200">
              <a:solidFill>
                <a:schemeClr val="lt1"/>
              </a:solidFill>
            </a:endParaRPr>
          </a:p>
        </p:txBody>
      </p:sp>
      <p:sp>
        <p:nvSpPr>
          <p:cNvPr id="210" name="Google Shape;210;p30"/>
          <p:cNvSpPr txBox="1"/>
          <p:nvPr/>
        </p:nvSpPr>
        <p:spPr>
          <a:xfrm>
            <a:off x="4993625" y="914550"/>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lt1"/>
                </a:solidFill>
              </a:rPr>
              <a:t>Definition:</a:t>
            </a:r>
            <a:br>
              <a:rPr b="1" lang="en" sz="1600">
                <a:solidFill>
                  <a:schemeClr val="lt1"/>
                </a:solidFill>
              </a:rPr>
            </a:br>
            <a:r>
              <a:rPr lang="en" sz="1600">
                <a:solidFill>
                  <a:schemeClr val="lt1"/>
                </a:solidFill>
              </a:rPr>
              <a:t> Measuring how </a:t>
            </a:r>
            <a:r>
              <a:rPr b="1" lang="en" sz="1600">
                <a:solidFill>
                  <a:schemeClr val="lt1"/>
                </a:solidFill>
              </a:rPr>
              <a:t>consistently</a:t>
            </a:r>
            <a:r>
              <a:rPr lang="en" sz="1600">
                <a:solidFill>
                  <a:schemeClr val="lt1"/>
                </a:solidFill>
              </a:rPr>
              <a:t> the software performs under specific conditions.</a:t>
            </a:r>
            <a:endParaRPr sz="1600">
              <a:solidFill>
                <a:schemeClr val="lt1"/>
              </a:solidFill>
            </a:endParaRPr>
          </a:p>
          <a:p>
            <a:pPr indent="0" lvl="0" marL="0" rtl="0" algn="l">
              <a:lnSpc>
                <a:spcPct val="115000"/>
              </a:lnSpc>
              <a:spcBef>
                <a:spcPts val="1200"/>
              </a:spcBef>
              <a:spcAft>
                <a:spcPts val="0"/>
              </a:spcAft>
              <a:buNone/>
            </a:pPr>
            <a:r>
              <a:rPr b="1" lang="en" sz="1600">
                <a:solidFill>
                  <a:schemeClr val="lt1"/>
                </a:solidFill>
              </a:rPr>
              <a:t>Example:</a:t>
            </a:r>
            <a:br>
              <a:rPr b="1" lang="en" sz="1600">
                <a:solidFill>
                  <a:schemeClr val="lt1"/>
                </a:solidFill>
              </a:rPr>
            </a:br>
            <a:r>
              <a:rPr lang="en" sz="1600">
                <a:solidFill>
                  <a:schemeClr val="lt1"/>
                </a:solidFill>
              </a:rPr>
              <a:t> MTTF (Mean Time To Failure) — measures how long the software runs before failing.</a:t>
            </a:r>
            <a:endParaRPr sz="1600">
              <a:solidFill>
                <a:schemeClr val="lt1"/>
              </a:solidFill>
            </a:endParaRPr>
          </a:p>
          <a:p>
            <a:pPr indent="0" lvl="0" marL="0" rtl="0" algn="l">
              <a:lnSpc>
                <a:spcPct val="115000"/>
              </a:lnSpc>
              <a:spcBef>
                <a:spcPts val="1200"/>
              </a:spcBef>
              <a:spcAft>
                <a:spcPts val="0"/>
              </a:spcAft>
              <a:buNone/>
            </a:pPr>
            <a:r>
              <a:rPr lang="en" sz="1600">
                <a:solidFill>
                  <a:schemeClr val="lt1"/>
                </a:solidFill>
              </a:rPr>
              <a:t>🚀 A flight reservation system with MTTF = 1000 hours means on average, it will crash once every 1000 hours.</a:t>
            </a:r>
            <a:endParaRPr sz="1600">
              <a:solidFill>
                <a:schemeClr val="lt1"/>
              </a:solidFill>
            </a:endParaRPr>
          </a:p>
          <a:p>
            <a:pPr indent="0" lvl="0" marL="0" rtl="0" algn="l">
              <a:lnSpc>
                <a:spcPct val="115000"/>
              </a:lnSpc>
              <a:spcBef>
                <a:spcPts val="1200"/>
              </a:spcBef>
              <a:spcAft>
                <a:spcPts val="0"/>
              </a:spcAft>
              <a:buNone/>
            </a:pPr>
            <a:r>
              <a:t/>
            </a:r>
            <a:endParaRPr b="1" sz="1600">
              <a:solidFill>
                <a:schemeClr val="lt1"/>
              </a:solidFill>
            </a:endParaRPr>
          </a:p>
          <a:p>
            <a:pPr indent="0" lvl="0" marL="0" rtl="0" algn="l">
              <a:spcBef>
                <a:spcPts val="1200"/>
              </a:spcBef>
              <a:spcAft>
                <a:spcPts val="0"/>
              </a:spcAft>
              <a:buNone/>
            </a:pPr>
            <a:r>
              <a:t/>
            </a:r>
            <a:endParaRPr b="1" sz="1500">
              <a:solidFill>
                <a:schemeClr val="lt1"/>
              </a:solidFill>
            </a:endParaRPr>
          </a:p>
        </p:txBody>
      </p:sp>
      <p:pic>
        <p:nvPicPr>
          <p:cNvPr id="211" name="Google Shape;211;p30"/>
          <p:cNvPicPr preferRelativeResize="0"/>
          <p:nvPr/>
        </p:nvPicPr>
        <p:blipFill>
          <a:blip r:embed="rId3">
            <a:alphaModFix/>
          </a:blip>
          <a:stretch>
            <a:fillRect/>
          </a:stretch>
        </p:blipFill>
        <p:spPr>
          <a:xfrm>
            <a:off x="89900" y="1260152"/>
            <a:ext cx="4674061" cy="29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5" name="Shape 215"/>
        <p:cNvGrpSpPr/>
        <p:nvPr/>
      </p:nvGrpSpPr>
      <p:grpSpPr>
        <a:xfrm>
          <a:off x="0" y="0"/>
          <a:ext cx="0" cy="0"/>
          <a:chOff x="0" y="0"/>
          <a:chExt cx="0" cy="0"/>
        </a:xfrm>
      </p:grpSpPr>
      <p:sp>
        <p:nvSpPr>
          <p:cNvPr id="216" name="Google Shape;216;p31"/>
          <p:cNvSpPr txBox="1"/>
          <p:nvPr/>
        </p:nvSpPr>
        <p:spPr>
          <a:xfrm>
            <a:off x="392250" y="111925"/>
            <a:ext cx="751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5. </a:t>
            </a:r>
            <a:r>
              <a:rPr b="1" lang="en" sz="1800">
                <a:solidFill>
                  <a:schemeClr val="lt1"/>
                </a:solidFill>
              </a:rPr>
              <a:t>Security Metrics</a:t>
            </a:r>
            <a:endParaRPr sz="5600">
              <a:solidFill>
                <a:schemeClr val="lt1"/>
              </a:solidFill>
            </a:endParaRPr>
          </a:p>
        </p:txBody>
      </p:sp>
      <p:sp>
        <p:nvSpPr>
          <p:cNvPr id="217" name="Google Shape;217;p31"/>
          <p:cNvSpPr txBox="1"/>
          <p:nvPr/>
        </p:nvSpPr>
        <p:spPr>
          <a:xfrm>
            <a:off x="5118275" y="1084075"/>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lt1"/>
                </a:solidFill>
              </a:rPr>
              <a:t>Definition:</a:t>
            </a:r>
            <a:br>
              <a:rPr b="1" lang="en" sz="1300">
                <a:solidFill>
                  <a:schemeClr val="lt1"/>
                </a:solidFill>
              </a:rPr>
            </a:br>
            <a:r>
              <a:rPr lang="en" sz="1300">
                <a:solidFill>
                  <a:schemeClr val="lt1"/>
                </a:solidFill>
              </a:rPr>
              <a:t> Measuring how </a:t>
            </a:r>
            <a:r>
              <a:rPr b="1" lang="en" sz="1300">
                <a:solidFill>
                  <a:schemeClr val="lt1"/>
                </a:solidFill>
              </a:rPr>
              <a:t>secure</a:t>
            </a:r>
            <a:r>
              <a:rPr lang="en" sz="1300">
                <a:solidFill>
                  <a:schemeClr val="lt1"/>
                </a:solidFill>
              </a:rPr>
              <a:t> the software is from both internal design flaws and external threats.</a:t>
            </a:r>
            <a:endParaRPr sz="1300">
              <a:solidFill>
                <a:schemeClr val="lt1"/>
              </a:solidFill>
            </a:endParaRPr>
          </a:p>
          <a:p>
            <a:pPr indent="0" lvl="0" marL="0" rtl="0" algn="l">
              <a:lnSpc>
                <a:spcPct val="115000"/>
              </a:lnSpc>
              <a:spcBef>
                <a:spcPts val="1200"/>
              </a:spcBef>
              <a:spcAft>
                <a:spcPts val="0"/>
              </a:spcAft>
              <a:buNone/>
            </a:pPr>
            <a:r>
              <a:rPr b="1" lang="en" sz="1300">
                <a:solidFill>
                  <a:schemeClr val="lt1"/>
                </a:solidFill>
              </a:rPr>
              <a:t>Example:</a:t>
            </a:r>
            <a:br>
              <a:rPr b="1" lang="en" sz="1300">
                <a:solidFill>
                  <a:schemeClr val="lt1"/>
                </a:solidFill>
              </a:rPr>
            </a:br>
            <a:r>
              <a:rPr lang="en" sz="1300">
                <a:solidFill>
                  <a:schemeClr val="lt1"/>
                </a:solidFill>
              </a:rPr>
              <a:t> You track:</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Number of vulnerabilities found</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Time to patch security flaws</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Threat likelihood vs. impact (using risk matrices)</a:t>
            </a:r>
            <a:br>
              <a:rPr lang="en" sz="1300">
                <a:solidFill>
                  <a:schemeClr val="lt1"/>
                </a:solidFill>
              </a:rPr>
            </a:br>
            <a:endParaRPr sz="1300">
              <a:solidFill>
                <a:schemeClr val="lt1"/>
              </a:solidFill>
            </a:endParaRPr>
          </a:p>
          <a:p>
            <a:pPr indent="0" lvl="0" marL="0" rtl="0" algn="l">
              <a:lnSpc>
                <a:spcPct val="115000"/>
              </a:lnSpc>
              <a:spcBef>
                <a:spcPts val="1200"/>
              </a:spcBef>
              <a:spcAft>
                <a:spcPts val="0"/>
              </a:spcAft>
              <a:buNone/>
            </a:pPr>
            <a:r>
              <a:rPr lang="en" sz="1300">
                <a:solidFill>
                  <a:schemeClr val="lt1"/>
                </a:solidFill>
              </a:rPr>
              <a:t>🛡️ If your system handles financial data, you might apply </a:t>
            </a:r>
            <a:r>
              <a:rPr b="1" lang="en" sz="1300">
                <a:solidFill>
                  <a:schemeClr val="lt1"/>
                </a:solidFill>
              </a:rPr>
              <a:t>OWASP Top 10</a:t>
            </a:r>
            <a:r>
              <a:rPr lang="en" sz="1300">
                <a:solidFill>
                  <a:schemeClr val="lt1"/>
                </a:solidFill>
              </a:rPr>
              <a:t> vulnerability checks and measure exposure.</a:t>
            </a:r>
            <a:endParaRPr sz="1300">
              <a:solidFill>
                <a:schemeClr val="lt1"/>
              </a:solidFill>
            </a:endParaRPr>
          </a:p>
          <a:p>
            <a:pPr indent="0" lvl="0" marL="0" rtl="0" algn="l">
              <a:lnSpc>
                <a:spcPct val="115000"/>
              </a:lnSpc>
              <a:spcBef>
                <a:spcPts val="1200"/>
              </a:spcBef>
              <a:spcAft>
                <a:spcPts val="0"/>
              </a:spcAft>
              <a:buNone/>
            </a:pPr>
            <a:r>
              <a:t/>
            </a:r>
            <a:endParaRPr b="1">
              <a:solidFill>
                <a:schemeClr val="lt1"/>
              </a:solidFill>
            </a:endParaRPr>
          </a:p>
          <a:p>
            <a:pPr indent="0" lvl="0" marL="0" rtl="0" algn="l">
              <a:lnSpc>
                <a:spcPct val="115000"/>
              </a:lnSpc>
              <a:spcBef>
                <a:spcPts val="1200"/>
              </a:spcBef>
              <a:spcAft>
                <a:spcPts val="0"/>
              </a:spcAft>
              <a:buNone/>
            </a:pPr>
            <a:r>
              <a:t/>
            </a:r>
            <a:endParaRPr b="1">
              <a:solidFill>
                <a:schemeClr val="lt1"/>
              </a:solidFill>
            </a:endParaRPr>
          </a:p>
          <a:p>
            <a:pPr indent="0" lvl="0" marL="0" rtl="0" algn="l">
              <a:spcBef>
                <a:spcPts val="1200"/>
              </a:spcBef>
              <a:spcAft>
                <a:spcPts val="0"/>
              </a:spcAft>
              <a:buNone/>
            </a:pPr>
            <a:r>
              <a:t/>
            </a:r>
            <a:endParaRPr b="1" sz="1300">
              <a:solidFill>
                <a:schemeClr val="lt1"/>
              </a:solidFill>
            </a:endParaRPr>
          </a:p>
        </p:txBody>
      </p:sp>
      <p:pic>
        <p:nvPicPr>
          <p:cNvPr id="218" name="Google Shape;218;p31"/>
          <p:cNvPicPr preferRelativeResize="0"/>
          <p:nvPr/>
        </p:nvPicPr>
        <p:blipFill>
          <a:blip r:embed="rId3">
            <a:alphaModFix/>
          </a:blip>
          <a:stretch>
            <a:fillRect/>
          </a:stretch>
        </p:blipFill>
        <p:spPr>
          <a:xfrm>
            <a:off x="0" y="951847"/>
            <a:ext cx="4981500" cy="35930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 name="Shape 67"/>
        <p:cNvGrpSpPr/>
        <p:nvPr/>
      </p:nvGrpSpPr>
      <p:grpSpPr>
        <a:xfrm>
          <a:off x="0" y="0"/>
          <a:ext cx="0" cy="0"/>
          <a:chOff x="0" y="0"/>
          <a:chExt cx="0" cy="0"/>
        </a:xfrm>
      </p:grpSpPr>
      <p:sp>
        <p:nvSpPr>
          <p:cNvPr id="68" name="Google Shape;68;p14"/>
          <p:cNvSpPr txBox="1"/>
          <p:nvPr/>
        </p:nvSpPr>
        <p:spPr>
          <a:xfrm>
            <a:off x="894600" y="2000050"/>
            <a:ext cx="7516200" cy="723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Want to buy a sofa for your room?</a:t>
            </a:r>
            <a:endParaRPr sz="3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2" name="Shape 222"/>
        <p:cNvGrpSpPr/>
        <p:nvPr/>
      </p:nvGrpSpPr>
      <p:grpSpPr>
        <a:xfrm>
          <a:off x="0" y="0"/>
          <a:ext cx="0" cy="0"/>
          <a:chOff x="0" y="0"/>
          <a:chExt cx="0" cy="0"/>
        </a:xfrm>
      </p:grpSpPr>
      <p:sp>
        <p:nvSpPr>
          <p:cNvPr id="223" name="Google Shape;223;p32"/>
          <p:cNvSpPr txBox="1"/>
          <p:nvPr/>
        </p:nvSpPr>
        <p:spPr>
          <a:xfrm>
            <a:off x="392250" y="111925"/>
            <a:ext cx="751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6</a:t>
            </a:r>
            <a:r>
              <a:rPr lang="en" sz="1900">
                <a:solidFill>
                  <a:schemeClr val="lt1"/>
                </a:solidFill>
              </a:rPr>
              <a:t>. </a:t>
            </a:r>
            <a:r>
              <a:rPr b="1" lang="en" sz="1900">
                <a:solidFill>
                  <a:schemeClr val="lt1"/>
                </a:solidFill>
              </a:rPr>
              <a:t>Structural and Complexity Metrics</a:t>
            </a:r>
            <a:endParaRPr sz="5700">
              <a:solidFill>
                <a:schemeClr val="lt1"/>
              </a:solidFill>
            </a:endParaRPr>
          </a:p>
        </p:txBody>
      </p:sp>
      <p:sp>
        <p:nvSpPr>
          <p:cNvPr id="224" name="Google Shape;224;p32"/>
          <p:cNvSpPr txBox="1"/>
          <p:nvPr/>
        </p:nvSpPr>
        <p:spPr>
          <a:xfrm>
            <a:off x="5118275" y="1084075"/>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lt1"/>
                </a:solidFill>
              </a:rPr>
              <a:t>Definition:</a:t>
            </a:r>
            <a:br>
              <a:rPr b="1" lang="en">
                <a:solidFill>
                  <a:schemeClr val="lt1"/>
                </a:solidFill>
              </a:rPr>
            </a:br>
            <a:r>
              <a:rPr lang="en">
                <a:solidFill>
                  <a:schemeClr val="lt1"/>
                </a:solidFill>
              </a:rPr>
              <a:t> Measuring the </a:t>
            </a:r>
            <a:r>
              <a:rPr b="1" lang="en">
                <a:solidFill>
                  <a:schemeClr val="lt1"/>
                </a:solidFill>
              </a:rPr>
              <a:t>structure</a:t>
            </a:r>
            <a:r>
              <a:rPr lang="en">
                <a:solidFill>
                  <a:schemeClr val="lt1"/>
                </a:solidFill>
              </a:rPr>
              <a:t>, </a:t>
            </a:r>
            <a:r>
              <a:rPr b="1" lang="en">
                <a:solidFill>
                  <a:schemeClr val="lt1"/>
                </a:solidFill>
              </a:rPr>
              <a:t>modularity</a:t>
            </a:r>
            <a:r>
              <a:rPr lang="en">
                <a:solidFill>
                  <a:schemeClr val="lt1"/>
                </a:solidFill>
              </a:rPr>
              <a:t>, and </a:t>
            </a:r>
            <a:r>
              <a:rPr b="1" lang="en">
                <a:solidFill>
                  <a:schemeClr val="lt1"/>
                </a:solidFill>
              </a:rPr>
              <a:t>complexity</a:t>
            </a:r>
            <a:r>
              <a:rPr lang="en">
                <a:solidFill>
                  <a:schemeClr val="lt1"/>
                </a:solidFill>
              </a:rPr>
              <a:t> of the source code.</a:t>
            </a:r>
            <a:endParaRPr>
              <a:solidFill>
                <a:schemeClr val="lt1"/>
              </a:solidFill>
            </a:endParaRPr>
          </a:p>
          <a:p>
            <a:pPr indent="0" lvl="0" marL="0" rtl="0" algn="l">
              <a:lnSpc>
                <a:spcPct val="115000"/>
              </a:lnSpc>
              <a:spcBef>
                <a:spcPts val="1200"/>
              </a:spcBef>
              <a:spcAft>
                <a:spcPts val="0"/>
              </a:spcAft>
              <a:buNone/>
            </a:pPr>
            <a:r>
              <a:rPr b="1" lang="en">
                <a:solidFill>
                  <a:schemeClr val="lt1"/>
                </a:solidFill>
              </a:rPr>
              <a:t>Example:</a:t>
            </a:r>
            <a:endParaRPr b="1">
              <a:solidFill>
                <a:schemeClr val="lt1"/>
              </a:solidFill>
            </a:endParaRPr>
          </a:p>
          <a:p>
            <a:pPr indent="-317500" lvl="0" marL="457200" rtl="0" algn="l">
              <a:lnSpc>
                <a:spcPct val="115000"/>
              </a:lnSpc>
              <a:spcBef>
                <a:spcPts val="1200"/>
              </a:spcBef>
              <a:spcAft>
                <a:spcPts val="0"/>
              </a:spcAft>
              <a:buClr>
                <a:schemeClr val="lt1"/>
              </a:buClr>
              <a:buSzPts val="1400"/>
              <a:buChar char="●"/>
            </a:pPr>
            <a:r>
              <a:rPr b="1" lang="en">
                <a:solidFill>
                  <a:schemeClr val="lt1"/>
                </a:solidFill>
              </a:rPr>
              <a:t>Cyclomatic Complexity</a:t>
            </a:r>
            <a:r>
              <a:rPr lang="en">
                <a:solidFill>
                  <a:schemeClr val="lt1"/>
                </a:solidFill>
              </a:rPr>
              <a:t>: Number of independent paths through a function</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Depth of Inheritance Tree</a:t>
            </a:r>
            <a:r>
              <a:rPr lang="en">
                <a:solidFill>
                  <a:schemeClr val="lt1"/>
                </a:solidFill>
              </a:rPr>
              <a:t>: How deep class inheritance goes</a:t>
            </a:r>
            <a:br>
              <a:rPr lang="en">
                <a:solidFill>
                  <a:schemeClr val="lt1"/>
                </a:solidFill>
              </a:rPr>
            </a:br>
            <a:endParaRPr>
              <a:solidFill>
                <a:schemeClr val="lt1"/>
              </a:solidFill>
            </a:endParaRPr>
          </a:p>
          <a:p>
            <a:pPr indent="0" lvl="0" marL="0" rtl="0" algn="l">
              <a:lnSpc>
                <a:spcPct val="115000"/>
              </a:lnSpc>
              <a:spcBef>
                <a:spcPts val="1200"/>
              </a:spcBef>
              <a:spcAft>
                <a:spcPts val="0"/>
              </a:spcAft>
              <a:buNone/>
            </a:pPr>
            <a:r>
              <a:rPr lang="en">
                <a:solidFill>
                  <a:schemeClr val="lt1"/>
                </a:solidFill>
              </a:rPr>
              <a:t>📦 If a function has a cyclomatic complexity of 20+, it might be too complex and error-prone.</a:t>
            </a:r>
            <a:endParaRPr>
              <a:solidFill>
                <a:schemeClr val="lt1"/>
              </a:solidFill>
            </a:endParaRPr>
          </a:p>
          <a:p>
            <a:pPr indent="0" lvl="0" marL="0" rtl="0" algn="l">
              <a:lnSpc>
                <a:spcPct val="115000"/>
              </a:lnSpc>
              <a:spcBef>
                <a:spcPts val="1200"/>
              </a:spcBef>
              <a:spcAft>
                <a:spcPts val="0"/>
              </a:spcAft>
              <a:buNone/>
            </a:pPr>
            <a:r>
              <a:t/>
            </a:r>
            <a:endParaRPr b="1">
              <a:solidFill>
                <a:schemeClr val="lt1"/>
              </a:solidFill>
            </a:endParaRPr>
          </a:p>
          <a:p>
            <a:pPr indent="0" lvl="0" marL="0" rtl="0" algn="l">
              <a:lnSpc>
                <a:spcPct val="115000"/>
              </a:lnSpc>
              <a:spcBef>
                <a:spcPts val="1200"/>
              </a:spcBef>
              <a:spcAft>
                <a:spcPts val="0"/>
              </a:spcAft>
              <a:buNone/>
            </a:pPr>
            <a:r>
              <a:t/>
            </a:r>
            <a:endParaRPr b="1" sz="1500">
              <a:solidFill>
                <a:schemeClr val="lt1"/>
              </a:solidFill>
            </a:endParaRPr>
          </a:p>
          <a:p>
            <a:pPr indent="0" lvl="0" marL="0" rtl="0" algn="l">
              <a:lnSpc>
                <a:spcPct val="115000"/>
              </a:lnSpc>
              <a:spcBef>
                <a:spcPts val="1200"/>
              </a:spcBef>
              <a:spcAft>
                <a:spcPts val="0"/>
              </a:spcAft>
              <a:buNone/>
            </a:pPr>
            <a:r>
              <a:t/>
            </a:r>
            <a:endParaRPr b="1" sz="1500">
              <a:solidFill>
                <a:schemeClr val="lt1"/>
              </a:solidFill>
            </a:endParaRPr>
          </a:p>
          <a:p>
            <a:pPr indent="0" lvl="0" marL="0" rtl="0" algn="l">
              <a:spcBef>
                <a:spcPts val="1200"/>
              </a:spcBef>
              <a:spcAft>
                <a:spcPts val="0"/>
              </a:spcAft>
              <a:buNone/>
            </a:pPr>
            <a:r>
              <a:t/>
            </a:r>
            <a:endParaRPr b="1">
              <a:solidFill>
                <a:schemeClr val="lt1"/>
              </a:solidFill>
            </a:endParaRPr>
          </a:p>
        </p:txBody>
      </p:sp>
      <p:pic>
        <p:nvPicPr>
          <p:cNvPr id="225" name="Google Shape;225;p32"/>
          <p:cNvPicPr preferRelativeResize="0"/>
          <p:nvPr/>
        </p:nvPicPr>
        <p:blipFill>
          <a:blip r:embed="rId3">
            <a:alphaModFix/>
          </a:blip>
          <a:stretch>
            <a:fillRect/>
          </a:stretch>
        </p:blipFill>
        <p:spPr>
          <a:xfrm>
            <a:off x="392250" y="793873"/>
            <a:ext cx="4264176" cy="38549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nvSpPr>
        <p:spPr>
          <a:xfrm>
            <a:off x="531575" y="207250"/>
            <a:ext cx="751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7</a:t>
            </a:r>
            <a:r>
              <a:rPr lang="en" sz="1700">
                <a:solidFill>
                  <a:schemeClr val="lt1"/>
                </a:solidFill>
              </a:rPr>
              <a:t>. </a:t>
            </a:r>
            <a:r>
              <a:rPr b="1" lang="en" sz="1700">
                <a:solidFill>
                  <a:schemeClr val="lt1"/>
                </a:solidFill>
              </a:rPr>
              <a:t>Capability Maturity Assessment</a:t>
            </a:r>
            <a:endParaRPr sz="5500">
              <a:solidFill>
                <a:schemeClr val="lt1"/>
              </a:solidFill>
            </a:endParaRPr>
          </a:p>
        </p:txBody>
      </p:sp>
      <p:sp>
        <p:nvSpPr>
          <p:cNvPr id="231" name="Google Shape;231;p33"/>
          <p:cNvSpPr txBox="1"/>
          <p:nvPr/>
        </p:nvSpPr>
        <p:spPr>
          <a:xfrm>
            <a:off x="5118275" y="1084075"/>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lt1"/>
                </a:solidFill>
              </a:rPr>
              <a:t>Definition:</a:t>
            </a:r>
            <a:br>
              <a:rPr b="1" lang="en">
                <a:solidFill>
                  <a:schemeClr val="lt1"/>
                </a:solidFill>
              </a:rPr>
            </a:br>
            <a:r>
              <a:rPr lang="en">
                <a:solidFill>
                  <a:schemeClr val="lt1"/>
                </a:solidFill>
              </a:rPr>
              <a:t> Assessing the </a:t>
            </a:r>
            <a:r>
              <a:rPr b="1" lang="en">
                <a:solidFill>
                  <a:schemeClr val="lt1"/>
                </a:solidFill>
              </a:rPr>
              <a:t>maturity level</a:t>
            </a:r>
            <a:r>
              <a:rPr lang="en">
                <a:solidFill>
                  <a:schemeClr val="lt1"/>
                </a:solidFill>
              </a:rPr>
              <a:t> of your organization’s software development process using models like </a:t>
            </a:r>
            <a:r>
              <a:rPr b="1" lang="en">
                <a:solidFill>
                  <a:schemeClr val="lt1"/>
                </a:solidFill>
              </a:rPr>
              <a:t>CMMI</a:t>
            </a:r>
            <a:r>
              <a:rPr lang="en">
                <a:solidFill>
                  <a:schemeClr val="lt1"/>
                </a:solidFill>
              </a:rPr>
              <a:t>.</a:t>
            </a:r>
            <a:endParaRPr>
              <a:solidFill>
                <a:schemeClr val="lt1"/>
              </a:solidFill>
            </a:endParaRPr>
          </a:p>
          <a:p>
            <a:pPr indent="0" lvl="0" marL="0" rtl="0" algn="l">
              <a:lnSpc>
                <a:spcPct val="115000"/>
              </a:lnSpc>
              <a:spcBef>
                <a:spcPts val="1200"/>
              </a:spcBef>
              <a:spcAft>
                <a:spcPts val="0"/>
              </a:spcAft>
              <a:buNone/>
            </a:pPr>
            <a:r>
              <a:rPr b="1" lang="en">
                <a:solidFill>
                  <a:schemeClr val="lt1"/>
                </a:solidFill>
              </a:rPr>
              <a:t>Example:</a:t>
            </a:r>
            <a:endParaRPr b="1">
              <a:solidFill>
                <a:schemeClr val="lt1"/>
              </a:solidFill>
            </a:endParaRPr>
          </a:p>
          <a:p>
            <a:pPr indent="-317500" lvl="0" marL="457200" rtl="0" algn="l">
              <a:lnSpc>
                <a:spcPct val="115000"/>
              </a:lnSpc>
              <a:spcBef>
                <a:spcPts val="1200"/>
              </a:spcBef>
              <a:spcAft>
                <a:spcPts val="0"/>
              </a:spcAft>
              <a:buClr>
                <a:schemeClr val="lt1"/>
              </a:buClr>
              <a:buSzPts val="1400"/>
              <a:buChar char="●"/>
            </a:pPr>
            <a:r>
              <a:rPr b="1" lang="en">
                <a:solidFill>
                  <a:schemeClr val="lt1"/>
                </a:solidFill>
              </a:rPr>
              <a:t>Level 1</a:t>
            </a:r>
            <a:r>
              <a:rPr lang="en">
                <a:solidFill>
                  <a:schemeClr val="lt1"/>
                </a:solidFill>
              </a:rPr>
              <a:t>: Ad hoc, unpredictable</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Level 5</a:t>
            </a:r>
            <a:r>
              <a:rPr lang="en">
                <a:solidFill>
                  <a:schemeClr val="lt1"/>
                </a:solidFill>
              </a:rPr>
              <a:t>: Optimizing, continually improving</a:t>
            </a:r>
            <a:br>
              <a:rPr lang="en">
                <a:solidFill>
                  <a:schemeClr val="lt1"/>
                </a:solidFill>
              </a:rPr>
            </a:br>
            <a:endParaRPr>
              <a:solidFill>
                <a:schemeClr val="lt1"/>
              </a:solidFill>
            </a:endParaRPr>
          </a:p>
          <a:p>
            <a:pPr indent="0" lvl="0" marL="0" rtl="0" algn="l">
              <a:lnSpc>
                <a:spcPct val="115000"/>
              </a:lnSpc>
              <a:spcBef>
                <a:spcPts val="1200"/>
              </a:spcBef>
              <a:spcAft>
                <a:spcPts val="0"/>
              </a:spcAft>
              <a:buNone/>
            </a:pPr>
            <a:r>
              <a:rPr lang="en">
                <a:solidFill>
                  <a:schemeClr val="lt1"/>
                </a:solidFill>
              </a:rPr>
              <a:t>🏢 A startup may be at Level 2, while Google-like companies often operate at Level 4/5.</a:t>
            </a:r>
            <a:endParaRPr>
              <a:solidFill>
                <a:schemeClr val="lt1"/>
              </a:solidFill>
            </a:endParaRPr>
          </a:p>
          <a:p>
            <a:pPr indent="0" lvl="0" marL="0" rtl="0" algn="l">
              <a:lnSpc>
                <a:spcPct val="115000"/>
              </a:lnSpc>
              <a:spcBef>
                <a:spcPts val="1200"/>
              </a:spcBef>
              <a:spcAft>
                <a:spcPts val="0"/>
              </a:spcAft>
              <a:buNone/>
            </a:pPr>
            <a:r>
              <a:t/>
            </a:r>
            <a:endParaRPr b="1" sz="1300">
              <a:solidFill>
                <a:schemeClr val="lt1"/>
              </a:solidFill>
            </a:endParaRPr>
          </a:p>
          <a:p>
            <a:pPr indent="0" lvl="0" marL="0" rtl="0" algn="l">
              <a:lnSpc>
                <a:spcPct val="115000"/>
              </a:lnSpc>
              <a:spcBef>
                <a:spcPts val="1200"/>
              </a:spcBef>
              <a:spcAft>
                <a:spcPts val="0"/>
              </a:spcAft>
              <a:buNone/>
            </a:pPr>
            <a:r>
              <a:t/>
            </a:r>
            <a:endParaRPr b="1" sz="1300">
              <a:solidFill>
                <a:schemeClr val="lt1"/>
              </a:solidFill>
            </a:endParaRPr>
          </a:p>
          <a:p>
            <a:pPr indent="0" lvl="0" marL="0" rtl="0" algn="l">
              <a:lnSpc>
                <a:spcPct val="115000"/>
              </a:lnSpc>
              <a:spcBef>
                <a:spcPts val="1200"/>
              </a:spcBef>
              <a:spcAft>
                <a:spcPts val="0"/>
              </a:spcAft>
              <a:buNone/>
            </a:pPr>
            <a:r>
              <a:t/>
            </a:r>
            <a:endParaRPr b="1">
              <a:solidFill>
                <a:schemeClr val="lt1"/>
              </a:solidFill>
            </a:endParaRPr>
          </a:p>
          <a:p>
            <a:pPr indent="0" lvl="0" marL="0" rtl="0" algn="l">
              <a:lnSpc>
                <a:spcPct val="115000"/>
              </a:lnSpc>
              <a:spcBef>
                <a:spcPts val="1200"/>
              </a:spcBef>
              <a:spcAft>
                <a:spcPts val="0"/>
              </a:spcAft>
              <a:buNone/>
            </a:pPr>
            <a:r>
              <a:t/>
            </a:r>
            <a:endParaRPr b="1">
              <a:solidFill>
                <a:schemeClr val="lt1"/>
              </a:solidFill>
            </a:endParaRPr>
          </a:p>
          <a:p>
            <a:pPr indent="0" lvl="0" marL="0" rtl="0" algn="l">
              <a:spcBef>
                <a:spcPts val="1200"/>
              </a:spcBef>
              <a:spcAft>
                <a:spcPts val="0"/>
              </a:spcAft>
              <a:buNone/>
            </a:pPr>
            <a:r>
              <a:t/>
            </a:r>
            <a:endParaRPr b="1" sz="1300">
              <a:solidFill>
                <a:schemeClr val="lt1"/>
              </a:solidFill>
            </a:endParaRPr>
          </a:p>
        </p:txBody>
      </p:sp>
      <p:pic>
        <p:nvPicPr>
          <p:cNvPr id="232" name="Google Shape;232;p33"/>
          <p:cNvPicPr preferRelativeResize="0"/>
          <p:nvPr/>
        </p:nvPicPr>
        <p:blipFill>
          <a:blip r:embed="rId3">
            <a:alphaModFix/>
          </a:blip>
          <a:stretch>
            <a:fillRect/>
          </a:stretch>
        </p:blipFill>
        <p:spPr>
          <a:xfrm>
            <a:off x="365350" y="594100"/>
            <a:ext cx="4376801" cy="435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6" name="Shape 236"/>
        <p:cNvGrpSpPr/>
        <p:nvPr/>
      </p:nvGrpSpPr>
      <p:grpSpPr>
        <a:xfrm>
          <a:off x="0" y="0"/>
          <a:ext cx="0" cy="0"/>
          <a:chOff x="0" y="0"/>
          <a:chExt cx="0" cy="0"/>
        </a:xfrm>
      </p:grpSpPr>
      <p:sp>
        <p:nvSpPr>
          <p:cNvPr id="237" name="Google Shape;237;p34"/>
          <p:cNvSpPr txBox="1"/>
          <p:nvPr/>
        </p:nvSpPr>
        <p:spPr>
          <a:xfrm>
            <a:off x="531575" y="207250"/>
            <a:ext cx="751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8</a:t>
            </a:r>
            <a:r>
              <a:rPr lang="en" sz="1900">
                <a:solidFill>
                  <a:schemeClr val="lt1"/>
                </a:solidFill>
              </a:rPr>
              <a:t>.</a:t>
            </a:r>
            <a:r>
              <a:rPr lang="en" sz="1900">
                <a:solidFill>
                  <a:schemeClr val="lt1"/>
                </a:solidFill>
              </a:rPr>
              <a:t>Evaluation of Methods and Tools</a:t>
            </a:r>
            <a:endParaRPr sz="5700">
              <a:solidFill>
                <a:schemeClr val="lt1"/>
              </a:solidFill>
            </a:endParaRPr>
          </a:p>
        </p:txBody>
      </p:sp>
      <p:sp>
        <p:nvSpPr>
          <p:cNvPr id="238" name="Google Shape;238;p34"/>
          <p:cNvSpPr txBox="1"/>
          <p:nvPr/>
        </p:nvSpPr>
        <p:spPr>
          <a:xfrm>
            <a:off x="5118275" y="1084075"/>
            <a:ext cx="3666300" cy="3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lt1"/>
                </a:solidFill>
              </a:rPr>
              <a:t>Definition:</a:t>
            </a:r>
            <a:br>
              <a:rPr b="1" lang="en">
                <a:solidFill>
                  <a:schemeClr val="lt1"/>
                </a:solidFill>
              </a:rPr>
            </a:br>
            <a:r>
              <a:rPr lang="en">
                <a:solidFill>
                  <a:schemeClr val="lt1"/>
                </a:solidFill>
              </a:rPr>
              <a:t> Evaluating how effective your </a:t>
            </a:r>
            <a:r>
              <a:rPr b="1" lang="en">
                <a:solidFill>
                  <a:schemeClr val="lt1"/>
                </a:solidFill>
              </a:rPr>
              <a:t>development methods</a:t>
            </a:r>
            <a:r>
              <a:rPr lang="en">
                <a:solidFill>
                  <a:schemeClr val="lt1"/>
                </a:solidFill>
              </a:rPr>
              <a:t> and </a:t>
            </a:r>
            <a:r>
              <a:rPr b="1" lang="en">
                <a:solidFill>
                  <a:schemeClr val="lt1"/>
                </a:solidFill>
              </a:rPr>
              <a:t>tools</a:t>
            </a:r>
            <a:r>
              <a:rPr lang="en">
                <a:solidFill>
                  <a:schemeClr val="lt1"/>
                </a:solidFill>
              </a:rPr>
              <a:t> are.</a:t>
            </a:r>
            <a:endParaRPr>
              <a:solidFill>
                <a:schemeClr val="lt1"/>
              </a:solidFill>
            </a:endParaRPr>
          </a:p>
          <a:p>
            <a:pPr indent="0" lvl="0" marL="0" rtl="0" algn="l">
              <a:lnSpc>
                <a:spcPct val="115000"/>
              </a:lnSpc>
              <a:spcBef>
                <a:spcPts val="1200"/>
              </a:spcBef>
              <a:spcAft>
                <a:spcPts val="0"/>
              </a:spcAft>
              <a:buNone/>
            </a:pPr>
            <a:r>
              <a:rPr b="1" lang="en">
                <a:solidFill>
                  <a:schemeClr val="lt1"/>
                </a:solidFill>
              </a:rPr>
              <a:t>Example:</a:t>
            </a:r>
            <a:endParaRPr b="1">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Compare if Test-Driven Development (TDD) reduces bugs more than traditional testing</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Check if a new IDE boosts productivity</a:t>
            </a:r>
            <a:br>
              <a:rPr lang="en">
                <a:solidFill>
                  <a:schemeClr val="lt1"/>
                </a:solidFill>
              </a:rPr>
            </a:br>
            <a:endParaRPr>
              <a:solidFill>
                <a:schemeClr val="lt1"/>
              </a:solidFill>
            </a:endParaRPr>
          </a:p>
          <a:p>
            <a:pPr indent="0" lvl="0" marL="0" rtl="0" algn="l">
              <a:lnSpc>
                <a:spcPct val="115000"/>
              </a:lnSpc>
              <a:spcBef>
                <a:spcPts val="1200"/>
              </a:spcBef>
              <a:spcAft>
                <a:spcPts val="1200"/>
              </a:spcAft>
              <a:buNone/>
            </a:pPr>
            <a:r>
              <a:rPr lang="en">
                <a:solidFill>
                  <a:schemeClr val="lt1"/>
                </a:solidFill>
              </a:rPr>
              <a:t>🧪 You measure before and after applying tools/methods and compare metrics.</a:t>
            </a:r>
            <a:endParaRPr>
              <a:solidFill>
                <a:schemeClr val="lt1"/>
              </a:solidFill>
            </a:endParaRPr>
          </a:p>
        </p:txBody>
      </p:sp>
      <p:pic>
        <p:nvPicPr>
          <p:cNvPr id="239" name="Google Shape;239;p34"/>
          <p:cNvPicPr preferRelativeResize="0"/>
          <p:nvPr/>
        </p:nvPicPr>
        <p:blipFill>
          <a:blip r:embed="rId3">
            <a:alphaModFix/>
          </a:blip>
          <a:stretch>
            <a:fillRect/>
          </a:stretch>
        </p:blipFill>
        <p:spPr>
          <a:xfrm>
            <a:off x="0" y="930133"/>
            <a:ext cx="5118275" cy="37116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 name="Shape 243"/>
        <p:cNvGrpSpPr/>
        <p:nvPr/>
      </p:nvGrpSpPr>
      <p:grpSpPr>
        <a:xfrm>
          <a:off x="0" y="0"/>
          <a:ext cx="0" cy="0"/>
          <a:chOff x="0" y="0"/>
          <a:chExt cx="0" cy="0"/>
        </a:xfrm>
      </p:grpSpPr>
      <p:sp>
        <p:nvSpPr>
          <p:cNvPr id="244" name="Google Shape;244;p35"/>
          <p:cNvSpPr txBox="1"/>
          <p:nvPr/>
        </p:nvSpPr>
        <p:spPr>
          <a:xfrm>
            <a:off x="894600" y="2000050"/>
            <a:ext cx="7516200" cy="1800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Now Let’s Measure A Real Time  Software With 8 Steps</a:t>
            </a:r>
            <a:endParaRPr sz="3500">
              <a:solidFill>
                <a:schemeClr val="lt1"/>
              </a:solidFill>
            </a:endParaRPr>
          </a:p>
          <a:p>
            <a:pPr indent="0" lvl="0" marL="0" rtl="0" algn="l">
              <a:spcBef>
                <a:spcPts val="0"/>
              </a:spcBef>
              <a:spcAft>
                <a:spcPts val="0"/>
              </a:spcAft>
              <a:buNone/>
            </a:pPr>
            <a:r>
              <a:t/>
            </a:r>
            <a:endParaRPr sz="3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48" name="Shape 248"/>
        <p:cNvGrpSpPr/>
        <p:nvPr/>
      </p:nvGrpSpPr>
      <p:grpSpPr>
        <a:xfrm>
          <a:off x="0" y="0"/>
          <a:ext cx="0" cy="0"/>
          <a:chOff x="0" y="0"/>
          <a:chExt cx="0" cy="0"/>
        </a:xfrm>
      </p:grpSpPr>
      <p:sp>
        <p:nvSpPr>
          <p:cNvPr id="249" name="Google Shape;249;p36"/>
          <p:cNvSpPr txBox="1"/>
          <p:nvPr/>
        </p:nvSpPr>
        <p:spPr>
          <a:xfrm>
            <a:off x="989925" y="1781875"/>
            <a:ext cx="7406100" cy="167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2400">
                <a:solidFill>
                  <a:schemeClr val="lt1"/>
                </a:solidFill>
              </a:rPr>
              <a:t>Launching "EduSync" – A Learning Platform</a:t>
            </a:r>
            <a:endParaRPr b="1" sz="2400">
              <a:solidFill>
                <a:schemeClr val="lt1"/>
              </a:solidFill>
            </a:endParaRPr>
          </a:p>
          <a:p>
            <a:pPr indent="0" lvl="0" marL="0" rtl="0" algn="l">
              <a:lnSpc>
                <a:spcPct val="115000"/>
              </a:lnSpc>
              <a:spcBef>
                <a:spcPts val="1200"/>
              </a:spcBef>
              <a:spcAft>
                <a:spcPts val="1200"/>
              </a:spcAft>
              <a:buNone/>
            </a:pPr>
            <a:r>
              <a:rPr b="1" lang="en" sz="1800">
                <a:solidFill>
                  <a:schemeClr val="lt1"/>
                </a:solidFill>
              </a:rPr>
              <a:t> </a:t>
            </a:r>
            <a:r>
              <a:rPr b="1" lang="en" sz="1800">
                <a:solidFill>
                  <a:schemeClr val="lt1"/>
                </a:solidFill>
              </a:rPr>
              <a:t>Company:</a:t>
            </a:r>
            <a:r>
              <a:rPr lang="en" sz="1800">
                <a:solidFill>
                  <a:schemeClr val="lt1"/>
                </a:solidFill>
              </a:rPr>
              <a:t> CodeNest Ltd.</a:t>
            </a:r>
            <a:br>
              <a:rPr lang="en" sz="1800">
                <a:solidFill>
                  <a:schemeClr val="lt1"/>
                </a:solidFill>
              </a:rPr>
            </a:br>
            <a:r>
              <a:rPr lang="en" sz="1800">
                <a:solidFill>
                  <a:schemeClr val="lt1"/>
                </a:solidFill>
              </a:rPr>
              <a:t> </a:t>
            </a:r>
            <a:r>
              <a:rPr b="1" lang="en" sz="1800">
                <a:solidFill>
                  <a:schemeClr val="lt1"/>
                </a:solidFill>
              </a:rPr>
              <a:t>Project:</a:t>
            </a:r>
            <a:r>
              <a:rPr lang="en" sz="1800">
                <a:solidFill>
                  <a:schemeClr val="lt1"/>
                </a:solidFill>
              </a:rPr>
              <a:t> </a:t>
            </a:r>
            <a:r>
              <a:rPr i="1" lang="en" sz="1800">
                <a:solidFill>
                  <a:schemeClr val="lt1"/>
                </a:solidFill>
              </a:rPr>
              <a:t>EduSync</a:t>
            </a:r>
            <a:r>
              <a:rPr lang="en" sz="1800">
                <a:solidFill>
                  <a:schemeClr val="lt1"/>
                </a:solidFill>
              </a:rPr>
              <a:t>, an online education platform</a:t>
            </a:r>
            <a:br>
              <a:rPr lang="en" sz="1800">
                <a:solidFill>
                  <a:schemeClr val="lt1"/>
                </a:solidFill>
              </a:rPr>
            </a:br>
            <a:r>
              <a:rPr lang="en" sz="1800">
                <a:solidFill>
                  <a:schemeClr val="lt1"/>
                </a:solidFill>
              </a:rPr>
              <a:t> </a:t>
            </a:r>
            <a:r>
              <a:rPr b="1" lang="en" sz="1800">
                <a:solidFill>
                  <a:schemeClr val="lt1"/>
                </a:solidFill>
              </a:rPr>
              <a:t>Goal:</a:t>
            </a:r>
            <a:r>
              <a:rPr lang="en" sz="1800">
                <a:solidFill>
                  <a:schemeClr val="lt1"/>
                </a:solidFill>
              </a:rPr>
              <a:t> Improve software quality and on-time delivery</a:t>
            </a:r>
            <a:endParaRPr sz="1800">
              <a:solidFill>
                <a:schemeClr val="lt1"/>
              </a:solidFill>
            </a:endParaRPr>
          </a:p>
        </p:txBody>
      </p:sp>
      <p:pic>
        <p:nvPicPr>
          <p:cNvPr id="250" name="Google Shape;250;p36"/>
          <p:cNvPicPr preferRelativeResize="0"/>
          <p:nvPr/>
        </p:nvPicPr>
        <p:blipFill>
          <a:blip r:embed="rId3">
            <a:alphaModFix/>
          </a:blip>
          <a:stretch>
            <a:fillRect/>
          </a:stretch>
        </p:blipFill>
        <p:spPr>
          <a:xfrm>
            <a:off x="681950" y="917675"/>
            <a:ext cx="680875" cy="68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4" name="Shape 254"/>
        <p:cNvGrpSpPr/>
        <p:nvPr/>
      </p:nvGrpSpPr>
      <p:grpSpPr>
        <a:xfrm>
          <a:off x="0" y="0"/>
          <a:ext cx="0" cy="0"/>
          <a:chOff x="0" y="0"/>
          <a:chExt cx="0" cy="0"/>
        </a:xfrm>
      </p:grpSpPr>
      <p:sp>
        <p:nvSpPr>
          <p:cNvPr id="255" name="Google Shape;255;p37"/>
          <p:cNvSpPr txBox="1"/>
          <p:nvPr/>
        </p:nvSpPr>
        <p:spPr>
          <a:xfrm>
            <a:off x="1019250" y="1327225"/>
            <a:ext cx="7406100" cy="37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solidFill>
                  <a:schemeClr val="lt1"/>
                </a:solidFill>
              </a:rPr>
              <a:t>📋 </a:t>
            </a:r>
            <a:r>
              <a:rPr i="1" lang="en" sz="1700">
                <a:solidFill>
                  <a:schemeClr val="lt1"/>
                </a:solidFill>
              </a:rPr>
              <a:t>CodeNest</a:t>
            </a:r>
            <a:r>
              <a:rPr lang="en" sz="1700">
                <a:solidFill>
                  <a:schemeClr val="lt1"/>
                </a:solidFill>
              </a:rPr>
              <a:t> maps out its development life cycle:</a:t>
            </a:r>
            <a:br>
              <a:rPr lang="en" sz="1700">
                <a:solidFill>
                  <a:schemeClr val="lt1"/>
                </a:solidFill>
              </a:rPr>
            </a:br>
            <a:r>
              <a:rPr lang="en" sz="1700">
                <a:solidFill>
                  <a:schemeClr val="lt1"/>
                </a:solidFill>
              </a:rPr>
              <a:t> They use </a:t>
            </a:r>
            <a:r>
              <a:rPr b="1" lang="en" sz="1700">
                <a:solidFill>
                  <a:schemeClr val="lt1"/>
                </a:solidFill>
              </a:rPr>
              <a:t>Agile Scrum</a:t>
            </a:r>
            <a:r>
              <a:rPr lang="en" sz="1700">
                <a:solidFill>
                  <a:schemeClr val="lt1"/>
                </a:solidFill>
              </a:rPr>
              <a:t>, with 2-week sprints, code reviews, unit tests, and CI/CD pipelines.</a:t>
            </a:r>
            <a:endParaRPr sz="1700">
              <a:solidFill>
                <a:schemeClr val="lt1"/>
              </a:solidFill>
            </a:endParaRPr>
          </a:p>
          <a:p>
            <a:pPr indent="0" lvl="0" marL="0" rtl="0" algn="l">
              <a:lnSpc>
                <a:spcPct val="115000"/>
              </a:lnSpc>
              <a:spcBef>
                <a:spcPts val="1200"/>
              </a:spcBef>
              <a:spcAft>
                <a:spcPts val="0"/>
              </a:spcAft>
              <a:buNone/>
            </a:pPr>
            <a:r>
              <a:rPr lang="en" sz="1700">
                <a:solidFill>
                  <a:schemeClr val="lt1"/>
                </a:solidFill>
              </a:rPr>
              <a:t>🛠 They document:</a:t>
            </a:r>
            <a:endParaRPr sz="1700">
              <a:solidFill>
                <a:schemeClr val="lt1"/>
              </a:solidFill>
            </a:endParaRPr>
          </a:p>
          <a:p>
            <a:pPr indent="-336550" lvl="0" marL="457200" rtl="0" algn="l">
              <a:lnSpc>
                <a:spcPct val="115000"/>
              </a:lnSpc>
              <a:spcBef>
                <a:spcPts val="1200"/>
              </a:spcBef>
              <a:spcAft>
                <a:spcPts val="0"/>
              </a:spcAft>
              <a:buClr>
                <a:schemeClr val="lt1"/>
              </a:buClr>
              <a:buSzPts val="1700"/>
              <a:buChar char="●"/>
            </a:pPr>
            <a:r>
              <a:rPr lang="en" sz="1700">
                <a:solidFill>
                  <a:schemeClr val="lt1"/>
                </a:solidFill>
              </a:rPr>
              <a:t>Sprint planning rituals</a:t>
            </a:r>
            <a:br>
              <a:rPr lang="en" sz="1700">
                <a:solidFill>
                  <a:schemeClr val="lt1"/>
                </a:solidFill>
              </a:rPr>
            </a:b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Dev/test responsibilities</a:t>
            </a:r>
            <a:br>
              <a:rPr lang="en" sz="1700">
                <a:solidFill>
                  <a:schemeClr val="lt1"/>
                </a:solidFill>
              </a:rPr>
            </a:b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Deployment workflows</a:t>
            </a:r>
            <a:endParaRPr sz="1700">
              <a:solidFill>
                <a:schemeClr val="lt1"/>
              </a:solidFill>
            </a:endParaRPr>
          </a:p>
          <a:p>
            <a:pPr indent="0" lvl="0" marL="0" rtl="0" algn="l">
              <a:lnSpc>
                <a:spcPct val="115000"/>
              </a:lnSpc>
              <a:spcBef>
                <a:spcPts val="1200"/>
              </a:spcBef>
              <a:spcAft>
                <a:spcPts val="1200"/>
              </a:spcAft>
              <a:buNone/>
            </a:pPr>
            <a:r>
              <a:t/>
            </a:r>
            <a:endParaRPr b="1" sz="2400">
              <a:solidFill>
                <a:schemeClr val="lt1"/>
              </a:solidFill>
            </a:endParaRPr>
          </a:p>
        </p:txBody>
      </p:sp>
      <p:pic>
        <p:nvPicPr>
          <p:cNvPr id="256" name="Google Shape;256;p37"/>
          <p:cNvPicPr preferRelativeResize="0"/>
          <p:nvPr/>
        </p:nvPicPr>
        <p:blipFill>
          <a:blip r:embed="rId3">
            <a:alphaModFix/>
          </a:blip>
          <a:stretch>
            <a:fillRect/>
          </a:stretch>
        </p:blipFill>
        <p:spPr>
          <a:xfrm>
            <a:off x="328375" y="300675"/>
            <a:ext cx="774425" cy="564600"/>
          </a:xfrm>
          <a:prstGeom prst="rect">
            <a:avLst/>
          </a:prstGeom>
          <a:noFill/>
          <a:ln>
            <a:noFill/>
          </a:ln>
        </p:spPr>
      </p:pic>
      <p:sp>
        <p:nvSpPr>
          <p:cNvPr id="257" name="Google Shape;257;p37"/>
          <p:cNvSpPr txBox="1"/>
          <p:nvPr/>
        </p:nvSpPr>
        <p:spPr>
          <a:xfrm>
            <a:off x="1341900"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Document the Software Development Process</a:t>
            </a:r>
            <a:endParaRPr sz="2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1" name="Shape 261"/>
        <p:cNvGrpSpPr/>
        <p:nvPr/>
      </p:nvGrpSpPr>
      <p:grpSpPr>
        <a:xfrm>
          <a:off x="0" y="0"/>
          <a:ext cx="0" cy="0"/>
          <a:chOff x="0" y="0"/>
          <a:chExt cx="0" cy="0"/>
        </a:xfrm>
      </p:grpSpPr>
      <p:sp>
        <p:nvSpPr>
          <p:cNvPr id="262" name="Google Shape;262;p38"/>
          <p:cNvSpPr txBox="1"/>
          <p:nvPr/>
        </p:nvSpPr>
        <p:spPr>
          <a:xfrm>
            <a:off x="1187925" y="1671875"/>
            <a:ext cx="7406100" cy="294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1"/>
                </a:solidFill>
              </a:rPr>
              <a:t>🎯 The team sets two key goals:</a:t>
            </a:r>
            <a:endParaRPr sz="1800">
              <a:solidFill>
                <a:schemeClr val="lt1"/>
              </a:solidFill>
            </a:endParaRPr>
          </a:p>
          <a:p>
            <a:pPr indent="-342900" lvl="0" marL="457200" rtl="0" algn="l">
              <a:lnSpc>
                <a:spcPct val="115000"/>
              </a:lnSpc>
              <a:spcBef>
                <a:spcPts val="1200"/>
              </a:spcBef>
              <a:spcAft>
                <a:spcPts val="0"/>
              </a:spcAft>
              <a:buClr>
                <a:schemeClr val="lt1"/>
              </a:buClr>
              <a:buSzPts val="1800"/>
              <a:buAutoNum type="arabicPeriod"/>
            </a:pPr>
            <a:r>
              <a:rPr b="1" lang="en" sz="1800">
                <a:solidFill>
                  <a:schemeClr val="lt1"/>
                </a:solidFill>
              </a:rPr>
              <a:t>Reduce bug count in production by 40%</a:t>
            </a:r>
            <a:br>
              <a:rPr b="1" lang="en" sz="1800">
                <a:solidFill>
                  <a:schemeClr val="lt1"/>
                </a:solidFill>
              </a:rPr>
            </a:br>
            <a:endParaRPr b="1" sz="1800">
              <a:solidFill>
                <a:schemeClr val="lt1"/>
              </a:solidFill>
            </a:endParaRPr>
          </a:p>
          <a:p>
            <a:pPr indent="-342900" lvl="0" marL="457200" rtl="0" algn="l">
              <a:lnSpc>
                <a:spcPct val="115000"/>
              </a:lnSpc>
              <a:spcBef>
                <a:spcPts val="0"/>
              </a:spcBef>
              <a:spcAft>
                <a:spcPts val="0"/>
              </a:spcAft>
              <a:buClr>
                <a:schemeClr val="lt1"/>
              </a:buClr>
              <a:buSzPts val="1800"/>
              <a:buAutoNum type="arabicPeriod"/>
            </a:pPr>
            <a:r>
              <a:rPr b="1" lang="en" sz="1800">
                <a:solidFill>
                  <a:schemeClr val="lt1"/>
                </a:solidFill>
              </a:rPr>
              <a:t>Improve on-time sprint delivery to 95%</a:t>
            </a:r>
            <a:br>
              <a:rPr b="1" lang="en" sz="1800">
                <a:solidFill>
                  <a:schemeClr val="lt1"/>
                </a:solidFill>
              </a:rPr>
            </a:br>
            <a:endParaRPr b="1"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1200"/>
              </a:spcAft>
              <a:buNone/>
            </a:pPr>
            <a:r>
              <a:t/>
            </a:r>
            <a:endParaRPr b="1" sz="2500">
              <a:solidFill>
                <a:schemeClr val="lt1"/>
              </a:solidFill>
            </a:endParaRPr>
          </a:p>
        </p:txBody>
      </p:sp>
      <p:sp>
        <p:nvSpPr>
          <p:cNvPr id="263" name="Google Shape;263;p38"/>
          <p:cNvSpPr txBox="1"/>
          <p:nvPr/>
        </p:nvSpPr>
        <p:spPr>
          <a:xfrm>
            <a:off x="1341900"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State the Goals</a:t>
            </a:r>
            <a:endParaRPr sz="2000">
              <a:solidFill>
                <a:schemeClr val="lt1"/>
              </a:solidFill>
            </a:endParaRPr>
          </a:p>
        </p:txBody>
      </p:sp>
      <p:pic>
        <p:nvPicPr>
          <p:cNvPr id="264" name="Google Shape;264;p38"/>
          <p:cNvPicPr preferRelativeResize="0"/>
          <p:nvPr/>
        </p:nvPicPr>
        <p:blipFill>
          <a:blip r:embed="rId3">
            <a:alphaModFix/>
          </a:blip>
          <a:stretch>
            <a:fillRect/>
          </a:stretch>
        </p:blipFill>
        <p:spPr>
          <a:xfrm flipH="1">
            <a:off x="513275" y="395850"/>
            <a:ext cx="674650" cy="674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8" name="Shape 268"/>
        <p:cNvGrpSpPr/>
        <p:nvPr/>
      </p:nvGrpSpPr>
      <p:grpSpPr>
        <a:xfrm>
          <a:off x="0" y="0"/>
          <a:ext cx="0" cy="0"/>
          <a:chOff x="0" y="0"/>
          <a:chExt cx="0" cy="0"/>
        </a:xfrm>
      </p:grpSpPr>
      <p:sp>
        <p:nvSpPr>
          <p:cNvPr id="269" name="Google Shape;269;p39"/>
          <p:cNvSpPr txBox="1"/>
          <p:nvPr/>
        </p:nvSpPr>
        <p:spPr>
          <a:xfrm>
            <a:off x="1187925" y="1671875"/>
            <a:ext cx="7406100" cy="4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1"/>
                </a:solidFill>
              </a:rPr>
              <a:t>📐 They apply the </a:t>
            </a:r>
            <a:r>
              <a:rPr b="1" lang="en" sz="1800">
                <a:solidFill>
                  <a:schemeClr val="lt1"/>
                </a:solidFill>
              </a:rPr>
              <a:t>GQM (Goal-Question-Metric)</a:t>
            </a:r>
            <a:r>
              <a:rPr lang="en" sz="1800">
                <a:solidFill>
                  <a:schemeClr val="lt1"/>
                </a:solidFill>
              </a:rPr>
              <a:t> approach:</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Goal: Reduce bugs</a:t>
            </a:r>
            <a:br>
              <a:rPr lang="en" sz="1800">
                <a:solidFill>
                  <a:schemeClr val="lt1"/>
                </a:solidFill>
              </a:rPr>
            </a:br>
            <a:r>
              <a:rPr lang="en" sz="1800">
                <a:solidFill>
                  <a:schemeClr val="lt1"/>
                </a:solidFill>
              </a:rPr>
              <a:t> ↪️ Question: How many bugs escape testing?</a:t>
            </a:r>
            <a:br>
              <a:rPr lang="en" sz="1800">
                <a:solidFill>
                  <a:schemeClr val="lt1"/>
                </a:solidFill>
              </a:rPr>
            </a:br>
            <a:r>
              <a:rPr lang="en" sz="1800">
                <a:solidFill>
                  <a:schemeClr val="lt1"/>
                </a:solidFill>
              </a:rPr>
              <a:t> ↪️ Metric: </a:t>
            </a:r>
            <a:r>
              <a:rPr i="1" lang="en" sz="1800">
                <a:solidFill>
                  <a:schemeClr val="lt1"/>
                </a:solidFill>
              </a:rPr>
              <a:t>Defect leakage rate</a:t>
            </a:r>
            <a:br>
              <a:rPr i="1" lang="en" sz="1800">
                <a:solidFill>
                  <a:schemeClr val="lt1"/>
                </a:solidFill>
              </a:rPr>
            </a:br>
            <a:endParaRPr i="1"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Goal: Improve delivery</a:t>
            </a:r>
            <a:br>
              <a:rPr lang="en" sz="1800">
                <a:solidFill>
                  <a:schemeClr val="lt1"/>
                </a:solidFill>
              </a:rPr>
            </a:br>
            <a:r>
              <a:rPr lang="en" sz="1800">
                <a:solidFill>
                  <a:schemeClr val="lt1"/>
                </a:solidFill>
              </a:rPr>
              <a:t> ↪️ Question: How often do we miss deadlines?</a:t>
            </a:r>
            <a:br>
              <a:rPr lang="en" sz="1800">
                <a:solidFill>
                  <a:schemeClr val="lt1"/>
                </a:solidFill>
              </a:rPr>
            </a:br>
            <a:r>
              <a:rPr lang="en" sz="1800">
                <a:solidFill>
                  <a:schemeClr val="lt1"/>
                </a:solidFill>
              </a:rPr>
              <a:t> ↪️ Metric: </a:t>
            </a:r>
            <a:r>
              <a:rPr i="1" lang="en" sz="1800">
                <a:solidFill>
                  <a:schemeClr val="lt1"/>
                </a:solidFill>
              </a:rPr>
              <a:t>Planned vs. Actual Sprint Velocity</a:t>
            </a:r>
            <a:endParaRPr i="1" sz="1800">
              <a:solidFill>
                <a:schemeClr val="lt1"/>
              </a:solidFill>
            </a:endParaRPr>
          </a:p>
          <a:p>
            <a:pPr indent="0" lvl="0" marL="0" rtl="0" algn="l">
              <a:lnSpc>
                <a:spcPct val="115000"/>
              </a:lnSpc>
              <a:spcBef>
                <a:spcPts val="1200"/>
              </a:spcBef>
              <a:spcAft>
                <a:spcPts val="0"/>
              </a:spcAft>
              <a:buNone/>
            </a:pPr>
            <a:r>
              <a:t/>
            </a:r>
            <a:endParaRPr sz="2100">
              <a:solidFill>
                <a:schemeClr val="lt1"/>
              </a:solidFill>
            </a:endParaRPr>
          </a:p>
          <a:p>
            <a:pPr indent="0" lvl="0" marL="457200" rtl="0" algn="l">
              <a:lnSpc>
                <a:spcPct val="115000"/>
              </a:lnSpc>
              <a:spcBef>
                <a:spcPts val="1200"/>
              </a:spcBef>
              <a:spcAft>
                <a:spcPts val="0"/>
              </a:spcAft>
              <a:buNone/>
            </a:pPr>
            <a:r>
              <a:t/>
            </a:r>
            <a:endParaRPr sz="2100">
              <a:solidFill>
                <a:schemeClr val="lt1"/>
              </a:solidFill>
            </a:endParaRPr>
          </a:p>
          <a:p>
            <a:pPr indent="0" lvl="0" marL="0" rtl="0" algn="l">
              <a:lnSpc>
                <a:spcPct val="115000"/>
              </a:lnSpc>
              <a:spcBef>
                <a:spcPts val="1200"/>
              </a:spcBef>
              <a:spcAft>
                <a:spcPts val="1200"/>
              </a:spcAft>
              <a:buNone/>
            </a:pPr>
            <a:r>
              <a:t/>
            </a:r>
            <a:endParaRPr b="1" sz="2500">
              <a:solidFill>
                <a:schemeClr val="lt1"/>
              </a:solidFill>
            </a:endParaRPr>
          </a:p>
        </p:txBody>
      </p:sp>
      <p:sp>
        <p:nvSpPr>
          <p:cNvPr id="270" name="Google Shape;270;p39"/>
          <p:cNvSpPr txBox="1"/>
          <p:nvPr/>
        </p:nvSpPr>
        <p:spPr>
          <a:xfrm>
            <a:off x="1327225" y="54997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Define Metrics Required to Reach Goals (GQM)</a:t>
            </a:r>
            <a:endParaRPr sz="2000">
              <a:solidFill>
                <a:schemeClr val="lt1"/>
              </a:solidFill>
            </a:endParaRPr>
          </a:p>
        </p:txBody>
      </p:sp>
      <p:pic>
        <p:nvPicPr>
          <p:cNvPr id="271" name="Google Shape;271;p39"/>
          <p:cNvPicPr preferRelativeResize="0"/>
          <p:nvPr/>
        </p:nvPicPr>
        <p:blipFill>
          <a:blip r:embed="rId3">
            <a:alphaModFix/>
          </a:blip>
          <a:stretch>
            <a:fillRect/>
          </a:stretch>
        </p:blipFill>
        <p:spPr>
          <a:xfrm>
            <a:off x="390075" y="206675"/>
            <a:ext cx="937149" cy="93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5" name="Shape 275"/>
        <p:cNvGrpSpPr/>
        <p:nvPr/>
      </p:nvGrpSpPr>
      <p:grpSpPr>
        <a:xfrm>
          <a:off x="0" y="0"/>
          <a:ext cx="0" cy="0"/>
          <a:chOff x="0" y="0"/>
          <a:chExt cx="0" cy="0"/>
        </a:xfrm>
      </p:grpSpPr>
      <p:sp>
        <p:nvSpPr>
          <p:cNvPr id="276" name="Google Shape;276;p40"/>
          <p:cNvSpPr txBox="1"/>
          <p:nvPr/>
        </p:nvSpPr>
        <p:spPr>
          <a:xfrm>
            <a:off x="1187925" y="1671875"/>
            <a:ext cx="7406100" cy="43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1"/>
                </a:solidFill>
              </a:rPr>
              <a:t>📊 They decide to collect:</a:t>
            </a:r>
            <a:endParaRPr sz="18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800">
                <a:solidFill>
                  <a:schemeClr val="lt1"/>
                </a:solidFill>
              </a:rPr>
              <a:t>Number of bugs reported post-deployment</a:t>
            </a:r>
            <a:br>
              <a:rPr lang="en" sz="1800">
                <a:solidFill>
                  <a:schemeClr val="lt1"/>
                </a:solidFill>
              </a:rPr>
            </a:br>
            <a:endParaRPr sz="18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800">
                <a:solidFill>
                  <a:schemeClr val="lt1"/>
                </a:solidFill>
              </a:rPr>
              <a:t>Story points planned vs. completed</a:t>
            </a:r>
            <a:br>
              <a:rPr lang="en" sz="1800">
                <a:solidFill>
                  <a:schemeClr val="lt1"/>
                </a:solidFill>
              </a:rPr>
            </a:br>
            <a:endParaRPr sz="18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800">
                <a:solidFill>
                  <a:schemeClr val="lt1"/>
                </a:solidFill>
              </a:rPr>
              <a:t>Code coverage %</a:t>
            </a:r>
            <a:br>
              <a:rPr lang="en" sz="1800">
                <a:solidFill>
                  <a:schemeClr val="lt1"/>
                </a:solidFill>
              </a:rPr>
            </a:br>
            <a:endParaRPr sz="18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800">
                <a:solidFill>
                  <a:schemeClr val="lt1"/>
                </a:solidFill>
              </a:rPr>
              <a:t>Time spent in each sprint phase</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1200"/>
              </a:spcAft>
              <a:buNone/>
            </a:pPr>
            <a:r>
              <a:t/>
            </a:r>
            <a:endParaRPr b="1" sz="2500">
              <a:solidFill>
                <a:schemeClr val="lt1"/>
              </a:solidFill>
            </a:endParaRPr>
          </a:p>
        </p:txBody>
      </p:sp>
      <p:sp>
        <p:nvSpPr>
          <p:cNvPr id="277" name="Google Shape;277;p40"/>
          <p:cNvSpPr txBox="1"/>
          <p:nvPr/>
        </p:nvSpPr>
        <p:spPr>
          <a:xfrm>
            <a:off x="1539875"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Identify Data to Collect</a:t>
            </a:r>
            <a:endParaRPr sz="2100">
              <a:solidFill>
                <a:schemeClr val="lt1"/>
              </a:solidFill>
            </a:endParaRPr>
          </a:p>
        </p:txBody>
      </p:sp>
      <p:pic>
        <p:nvPicPr>
          <p:cNvPr id="278" name="Google Shape;278;p40"/>
          <p:cNvPicPr preferRelativeResize="0"/>
          <p:nvPr/>
        </p:nvPicPr>
        <p:blipFill>
          <a:blip r:embed="rId3">
            <a:alphaModFix/>
          </a:blip>
          <a:stretch>
            <a:fillRect/>
          </a:stretch>
        </p:blipFill>
        <p:spPr>
          <a:xfrm>
            <a:off x="417975" y="309663"/>
            <a:ext cx="1038600" cy="715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2" name="Shape 282"/>
        <p:cNvGrpSpPr/>
        <p:nvPr/>
      </p:nvGrpSpPr>
      <p:grpSpPr>
        <a:xfrm>
          <a:off x="0" y="0"/>
          <a:ext cx="0" cy="0"/>
          <a:chOff x="0" y="0"/>
          <a:chExt cx="0" cy="0"/>
        </a:xfrm>
      </p:grpSpPr>
      <p:sp>
        <p:nvSpPr>
          <p:cNvPr id="283" name="Google Shape;283;p41"/>
          <p:cNvSpPr txBox="1"/>
          <p:nvPr/>
        </p:nvSpPr>
        <p:spPr>
          <a:xfrm>
            <a:off x="1187925" y="1671875"/>
            <a:ext cx="7406100" cy="41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solidFill>
                  <a:schemeClr val="lt1"/>
                </a:solidFill>
              </a:rPr>
              <a:t>📝 They ensure:</a:t>
            </a:r>
            <a:endParaRPr sz="1700">
              <a:solidFill>
                <a:schemeClr val="lt1"/>
              </a:solidFill>
            </a:endParaRPr>
          </a:p>
          <a:p>
            <a:pPr indent="-317500" lvl="0" marL="457200" rtl="0" algn="l">
              <a:lnSpc>
                <a:spcPct val="115000"/>
              </a:lnSpc>
              <a:spcBef>
                <a:spcPts val="1200"/>
              </a:spcBef>
              <a:spcAft>
                <a:spcPts val="0"/>
              </a:spcAft>
              <a:buClr>
                <a:schemeClr val="lt1"/>
              </a:buClr>
              <a:buSzPts val="1400"/>
              <a:buChar char="●"/>
            </a:pPr>
            <a:r>
              <a:rPr lang="en" sz="1700">
                <a:solidFill>
                  <a:schemeClr val="lt1"/>
                </a:solidFill>
              </a:rPr>
              <a:t>Jira is updated daily with sprint progress</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QA team logs defects with tags</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GitHub Actions generates code coverage reports</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Developers log time via a built-in timesheet plugin</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0" rtl="0" algn="l">
              <a:lnSpc>
                <a:spcPct val="115000"/>
              </a:lnSpc>
              <a:spcBef>
                <a:spcPts val="1200"/>
              </a:spcBef>
              <a:spcAft>
                <a:spcPts val="1200"/>
              </a:spcAft>
              <a:buNone/>
            </a:pPr>
            <a:r>
              <a:t/>
            </a:r>
            <a:endParaRPr b="1" sz="2400">
              <a:solidFill>
                <a:schemeClr val="lt1"/>
              </a:solidFill>
            </a:endParaRPr>
          </a:p>
        </p:txBody>
      </p:sp>
      <p:sp>
        <p:nvSpPr>
          <p:cNvPr id="284" name="Google Shape;284;p41"/>
          <p:cNvSpPr txBox="1"/>
          <p:nvPr/>
        </p:nvSpPr>
        <p:spPr>
          <a:xfrm>
            <a:off x="1539875"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Define Data Collection Procedures</a:t>
            </a:r>
            <a:endParaRPr sz="2000">
              <a:solidFill>
                <a:schemeClr val="lt1"/>
              </a:solidFill>
            </a:endParaRPr>
          </a:p>
        </p:txBody>
      </p:sp>
      <p:pic>
        <p:nvPicPr>
          <p:cNvPr id="285" name="Google Shape;285;p41"/>
          <p:cNvPicPr preferRelativeResize="0"/>
          <p:nvPr/>
        </p:nvPicPr>
        <p:blipFill>
          <a:blip r:embed="rId3">
            <a:alphaModFix/>
          </a:blip>
          <a:stretch>
            <a:fillRect/>
          </a:stretch>
        </p:blipFill>
        <p:spPr>
          <a:xfrm flipH="1">
            <a:off x="747926" y="324175"/>
            <a:ext cx="686099" cy="686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4120788" y="930325"/>
            <a:ext cx="4677225" cy="3112486"/>
          </a:xfrm>
          <a:prstGeom prst="rect">
            <a:avLst/>
          </a:prstGeom>
          <a:noFill/>
          <a:ln>
            <a:noFill/>
          </a:ln>
        </p:spPr>
      </p:pic>
      <p:sp>
        <p:nvSpPr>
          <p:cNvPr id="74" name="Google Shape;74;p15"/>
          <p:cNvSpPr txBox="1"/>
          <p:nvPr/>
        </p:nvSpPr>
        <p:spPr>
          <a:xfrm>
            <a:off x="407450" y="718625"/>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Entity</a:t>
            </a:r>
            <a:r>
              <a:rPr lang="en" sz="1600">
                <a:solidFill>
                  <a:schemeClr val="lt1"/>
                </a:solidFill>
              </a:rPr>
              <a:t>: Your room (a real-world object)</a:t>
            </a:r>
            <a:endParaRPr sz="2300">
              <a:solidFill>
                <a:schemeClr val="lt1"/>
              </a:solidFill>
            </a:endParaRPr>
          </a:p>
        </p:txBody>
      </p:sp>
      <p:sp>
        <p:nvSpPr>
          <p:cNvPr id="75" name="Google Shape;75;p15"/>
          <p:cNvSpPr txBox="1"/>
          <p:nvPr/>
        </p:nvSpPr>
        <p:spPr>
          <a:xfrm>
            <a:off x="407450" y="1699625"/>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Attribute</a:t>
            </a:r>
            <a:r>
              <a:rPr lang="en" sz="1600">
                <a:solidFill>
                  <a:schemeClr val="dk2"/>
                </a:solidFill>
              </a:rPr>
              <a:t>: Length, width (properties)</a:t>
            </a:r>
            <a:endParaRPr sz="2800">
              <a:solidFill>
                <a:schemeClr val="dk2"/>
              </a:solidFill>
            </a:endParaRPr>
          </a:p>
        </p:txBody>
      </p:sp>
      <p:sp>
        <p:nvSpPr>
          <p:cNvPr id="76" name="Google Shape;76;p15"/>
          <p:cNvSpPr txBox="1"/>
          <p:nvPr/>
        </p:nvSpPr>
        <p:spPr>
          <a:xfrm>
            <a:off x="407450" y="3824525"/>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10 feet x 8 feet (numbers assigned)</a:t>
            </a:r>
            <a:endParaRPr sz="2300">
              <a:solidFill>
                <a:schemeClr val="lt1"/>
              </a:solidFill>
            </a:endParaRPr>
          </a:p>
        </p:txBody>
      </p:sp>
      <p:sp>
        <p:nvSpPr>
          <p:cNvPr id="77" name="Google Shape;77;p15"/>
          <p:cNvSpPr txBox="1"/>
          <p:nvPr/>
        </p:nvSpPr>
        <p:spPr>
          <a:xfrm>
            <a:off x="407450" y="2762075"/>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Rule</a:t>
            </a:r>
            <a:r>
              <a:rPr lang="en" sz="1600">
                <a:solidFill>
                  <a:schemeClr val="lt1"/>
                </a:solidFill>
              </a:rPr>
              <a:t>: Use a measuring tape to follow the standard method</a:t>
            </a:r>
            <a:endParaRPr sz="2800">
              <a:solidFill>
                <a:schemeClr val="lt1"/>
              </a:solidFill>
            </a:endParaRPr>
          </a:p>
        </p:txBody>
      </p:sp>
      <p:sp>
        <p:nvSpPr>
          <p:cNvPr id="78" name="Google Shape;78;p15"/>
          <p:cNvSpPr/>
          <p:nvPr/>
        </p:nvSpPr>
        <p:spPr>
          <a:xfrm>
            <a:off x="5032075" y="2481400"/>
            <a:ext cx="3424500" cy="190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a:off x="4345375" y="2762075"/>
            <a:ext cx="686700" cy="146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p:nvPr/>
        </p:nvSpPr>
        <p:spPr>
          <a:xfrm>
            <a:off x="4861575" y="3028450"/>
            <a:ext cx="359325" cy="388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8</a:t>
            </a:r>
          </a:p>
        </p:txBody>
      </p:sp>
      <p:sp>
        <p:nvSpPr>
          <p:cNvPr id="81" name="Google Shape;81;p15"/>
          <p:cNvSpPr/>
          <p:nvPr/>
        </p:nvSpPr>
        <p:spPr>
          <a:xfrm>
            <a:off x="6172624" y="1875352"/>
            <a:ext cx="573550" cy="6060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10</a:t>
            </a:r>
          </a:p>
        </p:txBody>
      </p:sp>
      <p:pic>
        <p:nvPicPr>
          <p:cNvPr id="82" name="Google Shape;82;p15"/>
          <p:cNvPicPr preferRelativeResize="0"/>
          <p:nvPr/>
        </p:nvPicPr>
        <p:blipFill>
          <a:blip r:embed="rId4">
            <a:alphaModFix/>
          </a:blip>
          <a:stretch>
            <a:fillRect/>
          </a:stretch>
        </p:blipFill>
        <p:spPr>
          <a:xfrm>
            <a:off x="5945325" y="2672200"/>
            <a:ext cx="1416221" cy="65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9" name="Shape 289"/>
        <p:cNvGrpSpPr/>
        <p:nvPr/>
      </p:nvGrpSpPr>
      <p:grpSpPr>
        <a:xfrm>
          <a:off x="0" y="0"/>
          <a:ext cx="0" cy="0"/>
          <a:chOff x="0" y="0"/>
          <a:chExt cx="0" cy="0"/>
        </a:xfrm>
      </p:grpSpPr>
      <p:sp>
        <p:nvSpPr>
          <p:cNvPr id="290" name="Google Shape;290;p42"/>
          <p:cNvSpPr txBox="1"/>
          <p:nvPr/>
        </p:nvSpPr>
        <p:spPr>
          <a:xfrm>
            <a:off x="1187925" y="1671875"/>
            <a:ext cx="7406100" cy="37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lt1"/>
                </a:solidFill>
              </a:rPr>
              <a:t>🧰 They select:</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Jira</a:t>
            </a:r>
            <a:r>
              <a:rPr lang="en" sz="1800">
                <a:solidFill>
                  <a:schemeClr val="lt1"/>
                </a:solidFill>
              </a:rPr>
              <a:t> for velocity tracking</a:t>
            </a:r>
            <a:br>
              <a:rPr lang="en" sz="1800">
                <a:solidFill>
                  <a:schemeClr val="lt1"/>
                </a:solidFill>
              </a:rPr>
            </a:b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 sz="1800">
                <a:solidFill>
                  <a:schemeClr val="lt1"/>
                </a:solidFill>
              </a:rPr>
              <a:t>SonarQube</a:t>
            </a:r>
            <a:r>
              <a:rPr lang="en" sz="1800">
                <a:solidFill>
                  <a:schemeClr val="lt1"/>
                </a:solidFill>
              </a:rPr>
              <a:t> for code quality and coverage</a:t>
            </a:r>
            <a:br>
              <a:rPr lang="en" sz="1800">
                <a:solidFill>
                  <a:schemeClr val="lt1"/>
                </a:solidFill>
              </a:rPr>
            </a:b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 sz="1800">
                <a:solidFill>
                  <a:schemeClr val="lt1"/>
                </a:solidFill>
              </a:rPr>
              <a:t>Excel + PowerBI</a:t>
            </a:r>
            <a:r>
              <a:rPr lang="en" sz="1800">
                <a:solidFill>
                  <a:schemeClr val="lt1"/>
                </a:solidFill>
              </a:rPr>
              <a:t> for dashboard reporting</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1200"/>
              </a:spcAft>
              <a:buNone/>
            </a:pPr>
            <a:r>
              <a:t/>
            </a:r>
            <a:endParaRPr b="1" sz="2500">
              <a:solidFill>
                <a:schemeClr val="lt1"/>
              </a:solidFill>
            </a:endParaRPr>
          </a:p>
        </p:txBody>
      </p:sp>
      <p:sp>
        <p:nvSpPr>
          <p:cNvPr id="291" name="Google Shape;291;p42"/>
          <p:cNvSpPr txBox="1"/>
          <p:nvPr/>
        </p:nvSpPr>
        <p:spPr>
          <a:xfrm>
            <a:off x="1539875"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Assemble a Metrics Toolset</a:t>
            </a:r>
            <a:endParaRPr sz="2100">
              <a:solidFill>
                <a:schemeClr val="lt1"/>
              </a:solidFill>
            </a:endParaRPr>
          </a:p>
        </p:txBody>
      </p:sp>
      <p:pic>
        <p:nvPicPr>
          <p:cNvPr id="292" name="Google Shape;292;p42"/>
          <p:cNvPicPr preferRelativeResize="0"/>
          <p:nvPr/>
        </p:nvPicPr>
        <p:blipFill>
          <a:blip r:embed="rId3">
            <a:alphaModFix/>
          </a:blip>
          <a:stretch>
            <a:fillRect/>
          </a:stretch>
        </p:blipFill>
        <p:spPr>
          <a:xfrm>
            <a:off x="544875" y="323038"/>
            <a:ext cx="745725" cy="6883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6" name="Shape 296"/>
        <p:cNvGrpSpPr/>
        <p:nvPr/>
      </p:nvGrpSpPr>
      <p:grpSpPr>
        <a:xfrm>
          <a:off x="0" y="0"/>
          <a:ext cx="0" cy="0"/>
          <a:chOff x="0" y="0"/>
          <a:chExt cx="0" cy="0"/>
        </a:xfrm>
      </p:grpSpPr>
      <p:sp>
        <p:nvSpPr>
          <p:cNvPr id="297" name="Google Shape;297;p43"/>
          <p:cNvSpPr txBox="1"/>
          <p:nvPr/>
        </p:nvSpPr>
        <p:spPr>
          <a:xfrm>
            <a:off x="1187925" y="1671875"/>
            <a:ext cx="7406100" cy="3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solidFill>
                  <a:schemeClr val="lt1"/>
                </a:solidFill>
              </a:rPr>
              <a:t>💾 They set up a database that:</a:t>
            </a:r>
            <a:endParaRPr sz="1700">
              <a:solidFill>
                <a:schemeClr val="lt1"/>
              </a:solidFill>
            </a:endParaRPr>
          </a:p>
          <a:p>
            <a:pPr indent="-317500" lvl="0" marL="457200" rtl="0" algn="l">
              <a:lnSpc>
                <a:spcPct val="115000"/>
              </a:lnSpc>
              <a:spcBef>
                <a:spcPts val="1200"/>
              </a:spcBef>
              <a:spcAft>
                <a:spcPts val="0"/>
              </a:spcAft>
              <a:buClr>
                <a:schemeClr val="lt1"/>
              </a:buClr>
              <a:buSzPts val="1400"/>
              <a:buChar char="●"/>
            </a:pPr>
            <a:r>
              <a:rPr lang="en" sz="1700">
                <a:solidFill>
                  <a:schemeClr val="lt1"/>
                </a:solidFill>
              </a:rPr>
              <a:t>Pulls data weekly from Jira, GitHub, and SonarQube</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Organizes by sprint, developer, and module</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Feeds data into real-time dashboards</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0" rtl="0" algn="l">
              <a:lnSpc>
                <a:spcPct val="115000"/>
              </a:lnSpc>
              <a:spcBef>
                <a:spcPts val="1200"/>
              </a:spcBef>
              <a:spcAft>
                <a:spcPts val="1200"/>
              </a:spcAft>
              <a:buNone/>
            </a:pPr>
            <a:r>
              <a:t/>
            </a:r>
            <a:endParaRPr b="1" sz="2400">
              <a:solidFill>
                <a:schemeClr val="lt1"/>
              </a:solidFill>
            </a:endParaRPr>
          </a:p>
        </p:txBody>
      </p:sp>
      <p:sp>
        <p:nvSpPr>
          <p:cNvPr id="298" name="Google Shape;298;p43"/>
          <p:cNvSpPr txBox="1"/>
          <p:nvPr/>
        </p:nvSpPr>
        <p:spPr>
          <a:xfrm>
            <a:off x="1616075"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Create a Metrics Database</a:t>
            </a:r>
            <a:endParaRPr sz="2000">
              <a:solidFill>
                <a:schemeClr val="lt1"/>
              </a:solidFill>
            </a:endParaRPr>
          </a:p>
        </p:txBody>
      </p:sp>
      <p:pic>
        <p:nvPicPr>
          <p:cNvPr id="299" name="Google Shape;299;p43"/>
          <p:cNvPicPr preferRelativeResize="0"/>
          <p:nvPr/>
        </p:nvPicPr>
        <p:blipFill>
          <a:blip r:embed="rId3">
            <a:alphaModFix/>
          </a:blip>
          <a:stretch>
            <a:fillRect/>
          </a:stretch>
        </p:blipFill>
        <p:spPr>
          <a:xfrm>
            <a:off x="371375" y="352100"/>
            <a:ext cx="977850" cy="920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03" name="Shape 303"/>
        <p:cNvGrpSpPr/>
        <p:nvPr/>
      </p:nvGrpSpPr>
      <p:grpSpPr>
        <a:xfrm>
          <a:off x="0" y="0"/>
          <a:ext cx="0" cy="0"/>
          <a:chOff x="0" y="0"/>
          <a:chExt cx="0" cy="0"/>
        </a:xfrm>
      </p:grpSpPr>
      <p:sp>
        <p:nvSpPr>
          <p:cNvPr id="304" name="Google Shape;304;p44"/>
          <p:cNvSpPr txBox="1"/>
          <p:nvPr/>
        </p:nvSpPr>
        <p:spPr>
          <a:xfrm>
            <a:off x="1187925" y="1671875"/>
            <a:ext cx="7406100" cy="41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solidFill>
                  <a:schemeClr val="lt1"/>
                </a:solidFill>
              </a:rPr>
              <a:t>🔁 Every sprint:</a:t>
            </a:r>
            <a:endParaRPr sz="1700">
              <a:solidFill>
                <a:schemeClr val="lt1"/>
              </a:solidFill>
            </a:endParaRPr>
          </a:p>
          <a:p>
            <a:pPr indent="-317500" lvl="0" marL="457200" rtl="0" algn="l">
              <a:lnSpc>
                <a:spcPct val="115000"/>
              </a:lnSpc>
              <a:spcBef>
                <a:spcPts val="1200"/>
              </a:spcBef>
              <a:spcAft>
                <a:spcPts val="0"/>
              </a:spcAft>
              <a:buClr>
                <a:schemeClr val="lt1"/>
              </a:buClr>
              <a:buSzPts val="1400"/>
              <a:buChar char="●"/>
            </a:pPr>
            <a:r>
              <a:rPr lang="en" sz="1700">
                <a:solidFill>
                  <a:schemeClr val="lt1"/>
                </a:solidFill>
              </a:rPr>
              <a:t>PM shows graphs in retro: "Defects dropped 10%!"</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Developers use the data to reflect on coding issues</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QA discusses where tests failed or missed logic</a:t>
            </a:r>
            <a:br>
              <a:rPr lang="en" sz="1700">
                <a:solidFill>
                  <a:schemeClr val="lt1"/>
                </a:solidFill>
              </a:rPr>
            </a:br>
            <a:endParaRPr sz="1700">
              <a:solidFill>
                <a:schemeClr val="lt1"/>
              </a:solidFill>
            </a:endParaRPr>
          </a:p>
          <a:p>
            <a:pPr indent="-317500" lvl="0" marL="457200" rtl="0" algn="l">
              <a:lnSpc>
                <a:spcPct val="115000"/>
              </a:lnSpc>
              <a:spcBef>
                <a:spcPts val="0"/>
              </a:spcBef>
              <a:spcAft>
                <a:spcPts val="0"/>
              </a:spcAft>
              <a:buClr>
                <a:schemeClr val="lt1"/>
              </a:buClr>
              <a:buSzPts val="1400"/>
              <a:buChar char="●"/>
            </a:pPr>
            <a:r>
              <a:rPr lang="en" sz="1700">
                <a:solidFill>
                  <a:schemeClr val="lt1"/>
                </a:solidFill>
              </a:rPr>
              <a:t>Management reviews team performance monthly using trends</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457200" rtl="0" algn="l">
              <a:lnSpc>
                <a:spcPct val="115000"/>
              </a:lnSpc>
              <a:spcBef>
                <a:spcPts val="1200"/>
              </a:spcBef>
              <a:spcAft>
                <a:spcPts val="0"/>
              </a:spcAft>
              <a:buNone/>
            </a:pPr>
            <a:r>
              <a:t/>
            </a:r>
            <a:endParaRPr sz="1700">
              <a:solidFill>
                <a:schemeClr val="lt1"/>
              </a:solidFill>
            </a:endParaRPr>
          </a:p>
          <a:p>
            <a:pPr indent="0" lvl="0" marL="0" rtl="0" algn="l">
              <a:lnSpc>
                <a:spcPct val="115000"/>
              </a:lnSpc>
              <a:spcBef>
                <a:spcPts val="1200"/>
              </a:spcBef>
              <a:spcAft>
                <a:spcPts val="1200"/>
              </a:spcAft>
              <a:buNone/>
            </a:pPr>
            <a:r>
              <a:t/>
            </a:r>
            <a:endParaRPr b="1" sz="2400">
              <a:solidFill>
                <a:schemeClr val="lt1"/>
              </a:solidFill>
            </a:endParaRPr>
          </a:p>
        </p:txBody>
      </p:sp>
      <p:sp>
        <p:nvSpPr>
          <p:cNvPr id="305" name="Google Shape;305;p44"/>
          <p:cNvSpPr txBox="1"/>
          <p:nvPr/>
        </p:nvSpPr>
        <p:spPr>
          <a:xfrm>
            <a:off x="1539875" y="432625"/>
            <a:ext cx="52722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Define the Feedback Mechanism</a:t>
            </a:r>
            <a:endParaRPr sz="1900">
              <a:solidFill>
                <a:schemeClr val="lt1"/>
              </a:solidFill>
            </a:endParaRPr>
          </a:p>
        </p:txBody>
      </p:sp>
      <p:pic>
        <p:nvPicPr>
          <p:cNvPr id="306" name="Google Shape;306;p44"/>
          <p:cNvPicPr preferRelativeResize="0"/>
          <p:nvPr/>
        </p:nvPicPr>
        <p:blipFill>
          <a:blip r:embed="rId3">
            <a:alphaModFix/>
          </a:blip>
          <a:stretch>
            <a:fillRect/>
          </a:stretch>
        </p:blipFill>
        <p:spPr>
          <a:xfrm>
            <a:off x="478900" y="313750"/>
            <a:ext cx="811675" cy="806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10" name="Shape 310"/>
        <p:cNvGrpSpPr/>
        <p:nvPr/>
      </p:nvGrpSpPr>
      <p:grpSpPr>
        <a:xfrm>
          <a:off x="0" y="0"/>
          <a:ext cx="0" cy="0"/>
          <a:chOff x="0" y="0"/>
          <a:chExt cx="0" cy="0"/>
        </a:xfrm>
      </p:grpSpPr>
      <p:sp>
        <p:nvSpPr>
          <p:cNvPr id="311" name="Google Shape;311;p45"/>
          <p:cNvSpPr txBox="1"/>
          <p:nvPr/>
        </p:nvSpPr>
        <p:spPr>
          <a:xfrm>
            <a:off x="601275" y="1897375"/>
            <a:ext cx="7516200" cy="11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rPr>
              <a:t>In 3 months, </a:t>
            </a:r>
            <a:r>
              <a:rPr b="1" lang="en" sz="2000">
                <a:solidFill>
                  <a:schemeClr val="lt1"/>
                </a:solidFill>
              </a:rPr>
              <a:t>bugs dropped by 45%</a:t>
            </a:r>
            <a:r>
              <a:rPr lang="en" sz="2000">
                <a:solidFill>
                  <a:schemeClr val="lt1"/>
                </a:solidFill>
              </a:rPr>
              <a:t>, and </a:t>
            </a:r>
            <a:r>
              <a:rPr b="1" lang="en" sz="2000">
                <a:solidFill>
                  <a:schemeClr val="lt1"/>
                </a:solidFill>
              </a:rPr>
              <a:t>on-time delivery hit 97%</a:t>
            </a:r>
            <a:r>
              <a:rPr lang="en" sz="2000">
                <a:solidFill>
                  <a:schemeClr val="lt1"/>
                </a:solidFill>
              </a:rPr>
              <a:t>. The metrics program became part of every new project at CodeNest 🚀.</a:t>
            </a:r>
            <a:endParaRPr sz="4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15" name="Shape 315"/>
        <p:cNvGrpSpPr/>
        <p:nvPr/>
      </p:nvGrpSpPr>
      <p:grpSpPr>
        <a:xfrm>
          <a:off x="0" y="0"/>
          <a:ext cx="0" cy="0"/>
          <a:chOff x="0" y="0"/>
          <a:chExt cx="0" cy="0"/>
        </a:xfrm>
      </p:grpSpPr>
      <p:sp>
        <p:nvSpPr>
          <p:cNvPr id="316" name="Google Shape;316;p46"/>
          <p:cNvSpPr/>
          <p:nvPr/>
        </p:nvSpPr>
        <p:spPr>
          <a:xfrm>
            <a:off x="1967351" y="1118513"/>
            <a:ext cx="4831295" cy="1219973"/>
          </a:xfrm>
          <a:prstGeom prst="rect">
            <a:avLst/>
          </a:prstGeom>
        </p:spPr>
        <p:txBody>
          <a:bodyPr>
            <a:prstTxWarp prst="textPlain"/>
          </a:bodyPr>
          <a:lstStyle/>
          <a:p>
            <a:pPr lvl="0" algn="ctr"/>
            <a:r>
              <a:rPr b="1" i="1">
                <a:ln cap="flat" cmpd="sng" w="9525">
                  <a:solidFill>
                    <a:schemeClr val="lt1"/>
                  </a:solidFill>
                  <a:prstDash val="solid"/>
                  <a:round/>
                  <a:headEnd len="sm" w="sm" type="none"/>
                  <a:tailEnd len="sm" w="sm" type="none"/>
                </a:ln>
                <a:gradFill>
                  <a:gsLst>
                    <a:gs pos="0">
                      <a:srgbClr val="515151"/>
                    </a:gs>
                    <a:gs pos="100000">
                      <a:srgbClr val="101010"/>
                    </a:gs>
                  </a:gsLst>
                  <a:lin ang="5400012" scaled="0"/>
                </a:gradFill>
                <a:latin typeface="Arial"/>
              </a:rPr>
              <a:t>Thank</a:t>
            </a:r>
          </a:p>
        </p:txBody>
      </p:sp>
      <p:sp>
        <p:nvSpPr>
          <p:cNvPr id="317" name="Google Shape;317;p46"/>
          <p:cNvSpPr/>
          <p:nvPr/>
        </p:nvSpPr>
        <p:spPr>
          <a:xfrm>
            <a:off x="2691701" y="2752137"/>
            <a:ext cx="2924249" cy="1219973"/>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gradFill>
                  <a:gsLst>
                    <a:gs pos="0">
                      <a:srgbClr val="515151"/>
                    </a:gs>
                    <a:gs pos="100000">
                      <a:srgbClr val="101010"/>
                    </a:gs>
                  </a:gsLst>
                  <a:lin ang="5400012" scaled="0"/>
                </a:gradFill>
                <a:latin typeface="Arial"/>
              </a:rPr>
              <a:t>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6" name="Shape 86"/>
        <p:cNvGrpSpPr/>
        <p:nvPr/>
      </p:nvGrpSpPr>
      <p:grpSpPr>
        <a:xfrm>
          <a:off x="0" y="0"/>
          <a:ext cx="0" cy="0"/>
          <a:chOff x="0" y="0"/>
          <a:chExt cx="0" cy="0"/>
        </a:xfrm>
      </p:grpSpPr>
      <p:sp>
        <p:nvSpPr>
          <p:cNvPr id="87" name="Google Shape;87;p16"/>
          <p:cNvSpPr txBox="1"/>
          <p:nvPr/>
        </p:nvSpPr>
        <p:spPr>
          <a:xfrm>
            <a:off x="813900" y="1193425"/>
            <a:ext cx="7516200" cy="255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300">
                <a:solidFill>
                  <a:schemeClr val="lt1"/>
                </a:solidFill>
              </a:rPr>
              <a:t>Definition:</a:t>
            </a:r>
            <a:endParaRPr b="1" sz="2300">
              <a:solidFill>
                <a:schemeClr val="lt1"/>
              </a:solidFill>
            </a:endParaRPr>
          </a:p>
          <a:p>
            <a:pPr indent="0" lvl="0" marL="381000" marR="381000" rtl="0" algn="l">
              <a:lnSpc>
                <a:spcPct val="115000"/>
              </a:lnSpc>
              <a:spcBef>
                <a:spcPts val="1200"/>
              </a:spcBef>
              <a:spcAft>
                <a:spcPts val="0"/>
              </a:spcAft>
              <a:buNone/>
            </a:pPr>
            <a:r>
              <a:rPr lang="en" sz="2100">
                <a:solidFill>
                  <a:schemeClr val="lt1"/>
                </a:solidFill>
              </a:rPr>
              <a:t>Measurement is assigning </a:t>
            </a:r>
            <a:r>
              <a:rPr b="1" lang="en" sz="2100">
                <a:solidFill>
                  <a:schemeClr val="lt1"/>
                </a:solidFill>
              </a:rPr>
              <a:t>numbers or symbols</a:t>
            </a:r>
            <a:r>
              <a:rPr lang="en" sz="2100">
                <a:solidFill>
                  <a:schemeClr val="lt1"/>
                </a:solidFill>
              </a:rPr>
              <a:t> to the </a:t>
            </a:r>
            <a:r>
              <a:rPr b="1" lang="en" sz="2100">
                <a:solidFill>
                  <a:schemeClr val="lt1"/>
                </a:solidFill>
              </a:rPr>
              <a:t>attributes of entities</a:t>
            </a:r>
            <a:r>
              <a:rPr lang="en" sz="2100">
                <a:solidFill>
                  <a:schemeClr val="lt1"/>
                </a:solidFill>
              </a:rPr>
              <a:t> based on </a:t>
            </a:r>
            <a:r>
              <a:rPr b="1" lang="en" sz="2100">
                <a:solidFill>
                  <a:schemeClr val="lt1"/>
                </a:solidFill>
              </a:rPr>
              <a:t>rules</a:t>
            </a:r>
            <a:r>
              <a:rPr lang="en" sz="2100">
                <a:solidFill>
                  <a:schemeClr val="lt1"/>
                </a:solidFill>
              </a:rPr>
              <a:t>, so we can describe them.</a:t>
            </a:r>
            <a:endParaRPr sz="2100">
              <a:solidFill>
                <a:schemeClr val="lt1"/>
              </a:solidFill>
            </a:endParaRPr>
          </a:p>
          <a:p>
            <a:pPr indent="0" lvl="0" marL="0" rtl="0" algn="l">
              <a:spcBef>
                <a:spcPts val="1200"/>
              </a:spcBef>
              <a:spcAft>
                <a:spcPts val="0"/>
              </a:spcAft>
              <a:buNone/>
            </a:pPr>
            <a:r>
              <a:t/>
            </a:r>
            <a:endParaRPr sz="3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1" name="Shape 91"/>
        <p:cNvGrpSpPr/>
        <p:nvPr/>
      </p:nvGrpSpPr>
      <p:grpSpPr>
        <a:xfrm>
          <a:off x="0" y="0"/>
          <a:ext cx="0" cy="0"/>
          <a:chOff x="0" y="0"/>
          <a:chExt cx="0" cy="0"/>
        </a:xfrm>
      </p:grpSpPr>
      <p:sp>
        <p:nvSpPr>
          <p:cNvPr id="92" name="Google Shape;92;p17"/>
          <p:cNvSpPr txBox="1"/>
          <p:nvPr/>
        </p:nvSpPr>
        <p:spPr>
          <a:xfrm>
            <a:off x="183275" y="151500"/>
            <a:ext cx="8271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Measurement in Software Engineering:</a:t>
            </a:r>
            <a:endParaRPr sz="3500">
              <a:solidFill>
                <a:schemeClr val="lt1"/>
              </a:solidFill>
            </a:endParaRPr>
          </a:p>
        </p:txBody>
      </p:sp>
      <p:sp>
        <p:nvSpPr>
          <p:cNvPr id="93" name="Google Shape;93;p17"/>
          <p:cNvSpPr txBox="1"/>
          <p:nvPr/>
        </p:nvSpPr>
        <p:spPr>
          <a:xfrm>
            <a:off x="252950" y="1020363"/>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Entity</a:t>
            </a:r>
            <a:r>
              <a:rPr lang="en" sz="1600">
                <a:solidFill>
                  <a:schemeClr val="lt1"/>
                </a:solidFill>
              </a:rPr>
              <a:t>: Calculate_discount(Real object of the code)</a:t>
            </a:r>
            <a:endParaRPr sz="2300">
              <a:solidFill>
                <a:schemeClr val="lt1"/>
              </a:solidFill>
            </a:endParaRPr>
          </a:p>
        </p:txBody>
      </p:sp>
      <p:sp>
        <p:nvSpPr>
          <p:cNvPr id="94" name="Google Shape;94;p17"/>
          <p:cNvSpPr txBox="1"/>
          <p:nvPr/>
        </p:nvSpPr>
        <p:spPr>
          <a:xfrm>
            <a:off x="252950" y="1994550"/>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Attribute</a:t>
            </a:r>
            <a:r>
              <a:rPr lang="en" sz="1600">
                <a:solidFill>
                  <a:schemeClr val="lt1"/>
                </a:solidFill>
              </a:rPr>
              <a:t>: Size</a:t>
            </a:r>
            <a:endParaRPr sz="2800">
              <a:solidFill>
                <a:schemeClr val="lt1"/>
              </a:solidFill>
            </a:endParaRPr>
          </a:p>
        </p:txBody>
      </p:sp>
      <p:sp>
        <p:nvSpPr>
          <p:cNvPr id="95" name="Google Shape;95;p17"/>
          <p:cNvSpPr txBox="1"/>
          <p:nvPr/>
        </p:nvSpPr>
        <p:spPr>
          <a:xfrm>
            <a:off x="252950" y="4119425"/>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6 Loc</a:t>
            </a:r>
            <a:endParaRPr sz="2300">
              <a:solidFill>
                <a:schemeClr val="lt1"/>
              </a:solidFill>
            </a:endParaRPr>
          </a:p>
        </p:txBody>
      </p:sp>
      <p:sp>
        <p:nvSpPr>
          <p:cNvPr id="96" name="Google Shape;96;p17"/>
          <p:cNvSpPr txBox="1"/>
          <p:nvPr/>
        </p:nvSpPr>
        <p:spPr>
          <a:xfrm>
            <a:off x="252950" y="3009350"/>
            <a:ext cx="3424500" cy="828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Rule</a:t>
            </a:r>
            <a:r>
              <a:rPr lang="en" sz="1600">
                <a:solidFill>
                  <a:schemeClr val="lt1"/>
                </a:solidFill>
              </a:rPr>
              <a:t>: Line of code</a:t>
            </a:r>
            <a:endParaRPr sz="2800">
              <a:solidFill>
                <a:schemeClr val="lt1"/>
              </a:solidFill>
            </a:endParaRPr>
          </a:p>
        </p:txBody>
      </p:sp>
      <p:sp>
        <p:nvSpPr>
          <p:cNvPr id="97" name="Google Shape;97;p17"/>
          <p:cNvSpPr txBox="1"/>
          <p:nvPr/>
        </p:nvSpPr>
        <p:spPr>
          <a:xfrm>
            <a:off x="3721625" y="1020375"/>
            <a:ext cx="5625000" cy="288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550">
                <a:solidFill>
                  <a:srgbClr val="569CD6"/>
                </a:solidFill>
                <a:highlight>
                  <a:srgbClr val="1F1F1F"/>
                </a:highlight>
                <a:latin typeface="Courier New"/>
                <a:ea typeface="Courier New"/>
                <a:cs typeface="Courier New"/>
                <a:sym typeface="Courier New"/>
              </a:rPr>
              <a:t>def</a:t>
            </a:r>
            <a:r>
              <a:rPr lang="en" sz="1550">
                <a:solidFill>
                  <a:srgbClr val="CCCCCC"/>
                </a:solidFill>
                <a:highlight>
                  <a:srgbClr val="1F1F1F"/>
                </a:highlight>
                <a:latin typeface="Courier New"/>
                <a:ea typeface="Courier New"/>
                <a:cs typeface="Courier New"/>
                <a:sym typeface="Courier New"/>
              </a:rPr>
              <a:t> </a:t>
            </a:r>
            <a:r>
              <a:rPr lang="en" sz="1550">
                <a:solidFill>
                  <a:srgbClr val="DCDCAA"/>
                </a:solidFill>
                <a:highlight>
                  <a:srgbClr val="1F1F1F"/>
                </a:highlight>
                <a:latin typeface="Courier New"/>
                <a:ea typeface="Courier New"/>
                <a:cs typeface="Courier New"/>
                <a:sym typeface="Courier New"/>
              </a:rPr>
              <a:t>calculate_discount</a:t>
            </a:r>
            <a:r>
              <a:rPr lang="en" sz="1550">
                <a:solidFill>
                  <a:srgbClr val="CCCCCC"/>
                </a:solidFill>
                <a:highlight>
                  <a:srgbClr val="1F1F1F"/>
                </a:highlight>
                <a:latin typeface="Courier New"/>
                <a:ea typeface="Courier New"/>
                <a:cs typeface="Courier New"/>
                <a:sym typeface="Courier New"/>
              </a:rPr>
              <a:t>(</a:t>
            </a:r>
            <a:r>
              <a:rPr lang="en" sz="1550">
                <a:solidFill>
                  <a:srgbClr val="9CDCFE"/>
                </a:solidFill>
                <a:highlight>
                  <a:srgbClr val="1F1F1F"/>
                </a:highlight>
                <a:latin typeface="Courier New"/>
                <a:ea typeface="Courier New"/>
                <a:cs typeface="Courier New"/>
                <a:sym typeface="Courier New"/>
              </a:rPr>
              <a:t>price</a:t>
            </a:r>
            <a:r>
              <a:rPr lang="en" sz="1550">
                <a:solidFill>
                  <a:srgbClr val="CCCCCC"/>
                </a:solidFill>
                <a:highlight>
                  <a:srgbClr val="1F1F1F"/>
                </a:highlight>
                <a:latin typeface="Courier New"/>
                <a:ea typeface="Courier New"/>
                <a:cs typeface="Courier New"/>
                <a:sym typeface="Courier New"/>
              </a:rPr>
              <a:t>, </a:t>
            </a:r>
            <a:r>
              <a:rPr lang="en" sz="1550">
                <a:solidFill>
                  <a:srgbClr val="9CDCFE"/>
                </a:solidFill>
                <a:highlight>
                  <a:srgbClr val="1F1F1F"/>
                </a:highlight>
                <a:latin typeface="Courier New"/>
                <a:ea typeface="Courier New"/>
                <a:cs typeface="Courier New"/>
                <a:sym typeface="Courier New"/>
              </a:rPr>
              <a:t>discount_rate</a:t>
            </a:r>
            <a:r>
              <a:rPr lang="en" sz="1550">
                <a:solidFill>
                  <a:srgbClr val="CCCCCC"/>
                </a:solidFill>
                <a:highlight>
                  <a:srgbClr val="1F1F1F"/>
                </a:highlight>
                <a:latin typeface="Courier New"/>
                <a:ea typeface="Courier New"/>
                <a:cs typeface="Courier New"/>
                <a:sym typeface="Courier New"/>
              </a:rPr>
              <a: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if</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&lt;=</a:t>
            </a:r>
            <a:r>
              <a:rPr lang="en" sz="1550">
                <a:solidFill>
                  <a:srgbClr val="CCCCCC"/>
                </a:solidFill>
                <a:highlight>
                  <a:srgbClr val="1F1F1F"/>
                </a:highlight>
                <a:latin typeface="Courier New"/>
                <a:ea typeface="Courier New"/>
                <a:cs typeface="Courier New"/>
                <a:sym typeface="Courier New"/>
              </a:rPr>
              <a:t> </a:t>
            </a:r>
            <a:r>
              <a:rPr lang="en" sz="1550">
                <a:solidFill>
                  <a:srgbClr val="B5CEA8"/>
                </a:solidFill>
                <a:highlight>
                  <a:srgbClr val="1F1F1F"/>
                </a:highlight>
                <a:latin typeface="Courier New"/>
                <a:ea typeface="Courier New"/>
                <a:cs typeface="Courier New"/>
                <a:sym typeface="Courier New"/>
              </a:rPr>
              <a:t>0</a:t>
            </a:r>
            <a:r>
              <a:rPr lang="en" sz="1550">
                <a:solidFill>
                  <a:srgbClr val="CCCCCC"/>
                </a:solidFill>
                <a:highlight>
                  <a:srgbClr val="1F1F1F"/>
                </a:highlight>
                <a:latin typeface="Courier New"/>
                <a:ea typeface="Courier New"/>
                <a:cs typeface="Courier New"/>
                <a:sym typeface="Courier New"/>
              </a:rPr>
              <a: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return</a:t>
            </a:r>
            <a:r>
              <a:rPr lang="en" sz="1550">
                <a:solidFill>
                  <a:srgbClr val="CCCCCC"/>
                </a:solidFill>
                <a:highlight>
                  <a:srgbClr val="1F1F1F"/>
                </a:highlight>
                <a:latin typeface="Courier New"/>
                <a:ea typeface="Courier New"/>
                <a:cs typeface="Courier New"/>
                <a:sym typeface="Courier New"/>
              </a:rPr>
              <a:t> </a:t>
            </a:r>
            <a:r>
              <a:rPr lang="en" sz="1550">
                <a:solidFill>
                  <a:srgbClr val="B5CEA8"/>
                </a:solidFill>
                <a:highlight>
                  <a:srgbClr val="1F1F1F"/>
                </a:highlight>
                <a:latin typeface="Courier New"/>
                <a:ea typeface="Courier New"/>
                <a:cs typeface="Courier New"/>
                <a:sym typeface="Courier New"/>
              </a:rPr>
              <a:t>0</a:t>
            </a:r>
            <a:endParaRPr sz="15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discount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discount_rate</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final_price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discount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return</a:t>
            </a:r>
            <a:r>
              <a:rPr lang="en" sz="1550">
                <a:solidFill>
                  <a:srgbClr val="CCCCCC"/>
                </a:solidFill>
                <a:highlight>
                  <a:srgbClr val="1F1F1F"/>
                </a:highlight>
                <a:latin typeface="Courier New"/>
                <a:ea typeface="Courier New"/>
                <a:cs typeface="Courier New"/>
                <a:sym typeface="Courier New"/>
              </a:rPr>
              <a:t> final_price</a:t>
            </a:r>
            <a:endParaRPr sz="15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1" name="Shape 101"/>
        <p:cNvGrpSpPr/>
        <p:nvPr/>
      </p:nvGrpSpPr>
      <p:grpSpPr>
        <a:xfrm>
          <a:off x="0" y="0"/>
          <a:ext cx="0" cy="0"/>
          <a:chOff x="0" y="0"/>
          <a:chExt cx="0" cy="0"/>
        </a:xfrm>
      </p:grpSpPr>
      <p:sp>
        <p:nvSpPr>
          <p:cNvPr id="102" name="Google Shape;102;p18"/>
          <p:cNvSpPr txBox="1"/>
          <p:nvPr/>
        </p:nvSpPr>
        <p:spPr>
          <a:xfrm>
            <a:off x="256650" y="29887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I</a:t>
            </a:r>
            <a:r>
              <a:rPr lang="en" sz="3500">
                <a:solidFill>
                  <a:schemeClr val="lt1"/>
                </a:solidFill>
              </a:rPr>
              <a:t>nternal and External Attributes</a:t>
            </a:r>
            <a:endParaRPr sz="3500">
              <a:solidFill>
                <a:schemeClr val="lt1"/>
              </a:solidFill>
            </a:endParaRPr>
          </a:p>
        </p:txBody>
      </p:sp>
      <p:pic>
        <p:nvPicPr>
          <p:cNvPr id="103" name="Google Shape;103;p18"/>
          <p:cNvPicPr preferRelativeResize="0"/>
          <p:nvPr/>
        </p:nvPicPr>
        <p:blipFill>
          <a:blip r:embed="rId3">
            <a:alphaModFix/>
          </a:blip>
          <a:stretch>
            <a:fillRect/>
          </a:stretch>
        </p:blipFill>
        <p:spPr>
          <a:xfrm>
            <a:off x="394350" y="1203875"/>
            <a:ext cx="3848100" cy="2667000"/>
          </a:xfrm>
          <a:prstGeom prst="rect">
            <a:avLst/>
          </a:prstGeom>
          <a:noFill/>
          <a:ln>
            <a:noFill/>
          </a:ln>
        </p:spPr>
      </p:pic>
      <p:pic>
        <p:nvPicPr>
          <p:cNvPr id="104" name="Google Shape;104;p18"/>
          <p:cNvPicPr preferRelativeResize="0"/>
          <p:nvPr/>
        </p:nvPicPr>
        <p:blipFill>
          <a:blip r:embed="rId4">
            <a:alphaModFix/>
          </a:blip>
          <a:stretch>
            <a:fillRect/>
          </a:stretch>
        </p:blipFill>
        <p:spPr>
          <a:xfrm>
            <a:off x="4856275" y="1203875"/>
            <a:ext cx="3606675" cy="2667000"/>
          </a:xfrm>
          <a:prstGeom prst="rect">
            <a:avLst/>
          </a:prstGeom>
          <a:noFill/>
          <a:ln>
            <a:noFill/>
          </a:ln>
        </p:spPr>
      </p:pic>
      <p:sp>
        <p:nvSpPr>
          <p:cNvPr id="105" name="Google Shape;105;p18"/>
          <p:cNvSpPr txBox="1"/>
          <p:nvPr/>
        </p:nvSpPr>
        <p:spPr>
          <a:xfrm>
            <a:off x="454650" y="4289675"/>
            <a:ext cx="37878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I</a:t>
            </a:r>
            <a:r>
              <a:rPr b="1" lang="en">
                <a:solidFill>
                  <a:schemeClr val="lt1"/>
                </a:solidFill>
              </a:rPr>
              <a:t>nternal attributes</a:t>
            </a:r>
            <a:r>
              <a:rPr lang="en">
                <a:solidFill>
                  <a:schemeClr val="lt1"/>
                </a:solidFill>
              </a:rPr>
              <a:t>: Engine size, wiring, gearbox – engineers care</a:t>
            </a:r>
            <a:endParaRPr sz="2100">
              <a:solidFill>
                <a:schemeClr val="lt1"/>
              </a:solidFill>
            </a:endParaRPr>
          </a:p>
        </p:txBody>
      </p:sp>
      <p:sp>
        <p:nvSpPr>
          <p:cNvPr id="106" name="Google Shape;106;p18"/>
          <p:cNvSpPr txBox="1"/>
          <p:nvPr/>
        </p:nvSpPr>
        <p:spPr>
          <a:xfrm>
            <a:off x="4949650" y="4245675"/>
            <a:ext cx="35856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External attributes</a:t>
            </a:r>
            <a:r>
              <a:rPr lang="en" sz="1300">
                <a:solidFill>
                  <a:schemeClr val="lt1"/>
                </a:solidFill>
              </a:rPr>
              <a:t>: Comfort,  looks – users care</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0" name="Shape 110"/>
        <p:cNvGrpSpPr/>
        <p:nvPr/>
      </p:nvGrpSpPr>
      <p:grpSpPr>
        <a:xfrm>
          <a:off x="0" y="0"/>
          <a:ext cx="0" cy="0"/>
          <a:chOff x="0" y="0"/>
          <a:chExt cx="0" cy="0"/>
        </a:xfrm>
      </p:grpSpPr>
      <p:sp>
        <p:nvSpPr>
          <p:cNvPr id="111" name="Google Shape;111;p19"/>
          <p:cNvSpPr txBox="1"/>
          <p:nvPr/>
        </p:nvSpPr>
        <p:spPr>
          <a:xfrm>
            <a:off x="256650" y="29887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Internal and External Attributes</a:t>
            </a:r>
            <a:endParaRPr sz="3500">
              <a:solidFill>
                <a:schemeClr val="lt1"/>
              </a:solidFill>
            </a:endParaRPr>
          </a:p>
        </p:txBody>
      </p:sp>
      <p:sp>
        <p:nvSpPr>
          <p:cNvPr id="112" name="Google Shape;112;p19"/>
          <p:cNvSpPr txBox="1"/>
          <p:nvPr/>
        </p:nvSpPr>
        <p:spPr>
          <a:xfrm>
            <a:off x="454650" y="4289675"/>
            <a:ext cx="37878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I</a:t>
            </a:r>
            <a:r>
              <a:rPr b="1" lang="en">
                <a:solidFill>
                  <a:schemeClr val="lt1"/>
                </a:solidFill>
              </a:rPr>
              <a:t>nternal attributes</a:t>
            </a:r>
            <a:r>
              <a:rPr lang="en">
                <a:solidFill>
                  <a:schemeClr val="lt1"/>
                </a:solidFill>
              </a:rPr>
              <a:t>:</a:t>
            </a:r>
            <a:r>
              <a:rPr lang="en">
                <a:solidFill>
                  <a:schemeClr val="lt1"/>
                </a:solidFill>
              </a:rPr>
              <a:t>LOC, Cyclomatic Complexity, modularity</a:t>
            </a:r>
            <a:endParaRPr sz="2100">
              <a:solidFill>
                <a:schemeClr val="lt1"/>
              </a:solidFill>
            </a:endParaRPr>
          </a:p>
        </p:txBody>
      </p:sp>
      <p:sp>
        <p:nvSpPr>
          <p:cNvPr id="113" name="Google Shape;113;p19"/>
          <p:cNvSpPr txBox="1"/>
          <p:nvPr/>
        </p:nvSpPr>
        <p:spPr>
          <a:xfrm>
            <a:off x="4949650" y="4245675"/>
            <a:ext cx="35856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External attributes</a:t>
            </a:r>
            <a:r>
              <a:rPr lang="en" sz="1300">
                <a:solidFill>
                  <a:schemeClr val="lt1"/>
                </a:solidFill>
              </a:rPr>
              <a:t>: </a:t>
            </a:r>
            <a:r>
              <a:rPr lang="en" sz="1300">
                <a:solidFill>
                  <a:schemeClr val="lt1"/>
                </a:solidFill>
              </a:rPr>
              <a:t>Usability, reliability, maintainability</a:t>
            </a:r>
            <a:endParaRPr sz="1300">
              <a:solidFill>
                <a:schemeClr val="lt1"/>
              </a:solidFill>
            </a:endParaRPr>
          </a:p>
        </p:txBody>
      </p:sp>
      <p:pic>
        <p:nvPicPr>
          <p:cNvPr id="114" name="Google Shape;114;p19"/>
          <p:cNvPicPr preferRelativeResize="0"/>
          <p:nvPr/>
        </p:nvPicPr>
        <p:blipFill>
          <a:blip r:embed="rId3">
            <a:alphaModFix/>
          </a:blip>
          <a:stretch>
            <a:fillRect/>
          </a:stretch>
        </p:blipFill>
        <p:spPr>
          <a:xfrm>
            <a:off x="5288350" y="1022175"/>
            <a:ext cx="3629775" cy="2960400"/>
          </a:xfrm>
          <a:prstGeom prst="rect">
            <a:avLst/>
          </a:prstGeom>
          <a:noFill/>
          <a:ln>
            <a:noFill/>
          </a:ln>
        </p:spPr>
      </p:pic>
      <p:sp>
        <p:nvSpPr>
          <p:cNvPr id="115" name="Google Shape;115;p19"/>
          <p:cNvSpPr txBox="1"/>
          <p:nvPr/>
        </p:nvSpPr>
        <p:spPr>
          <a:xfrm>
            <a:off x="-56075" y="1022175"/>
            <a:ext cx="55125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550">
                <a:solidFill>
                  <a:srgbClr val="569CD6"/>
                </a:solidFill>
                <a:highlight>
                  <a:srgbClr val="1F1F1F"/>
                </a:highlight>
                <a:latin typeface="Courier New"/>
                <a:ea typeface="Courier New"/>
                <a:cs typeface="Courier New"/>
                <a:sym typeface="Courier New"/>
              </a:rPr>
              <a:t>def</a:t>
            </a:r>
            <a:r>
              <a:rPr lang="en" sz="1550">
                <a:solidFill>
                  <a:srgbClr val="CCCCCC"/>
                </a:solidFill>
                <a:highlight>
                  <a:srgbClr val="1F1F1F"/>
                </a:highlight>
                <a:latin typeface="Courier New"/>
                <a:ea typeface="Courier New"/>
                <a:cs typeface="Courier New"/>
                <a:sym typeface="Courier New"/>
              </a:rPr>
              <a:t> </a:t>
            </a:r>
            <a:r>
              <a:rPr lang="en" sz="1550">
                <a:solidFill>
                  <a:srgbClr val="DCDCAA"/>
                </a:solidFill>
                <a:highlight>
                  <a:srgbClr val="1F1F1F"/>
                </a:highlight>
                <a:latin typeface="Courier New"/>
                <a:ea typeface="Courier New"/>
                <a:cs typeface="Courier New"/>
                <a:sym typeface="Courier New"/>
              </a:rPr>
              <a:t>calculate_discount</a:t>
            </a:r>
            <a:r>
              <a:rPr lang="en" sz="1550">
                <a:solidFill>
                  <a:srgbClr val="CCCCCC"/>
                </a:solidFill>
                <a:highlight>
                  <a:srgbClr val="1F1F1F"/>
                </a:highlight>
                <a:latin typeface="Courier New"/>
                <a:ea typeface="Courier New"/>
                <a:cs typeface="Courier New"/>
                <a:sym typeface="Courier New"/>
              </a:rPr>
              <a:t>(</a:t>
            </a:r>
            <a:r>
              <a:rPr lang="en" sz="1550">
                <a:solidFill>
                  <a:srgbClr val="9CDCFE"/>
                </a:solidFill>
                <a:highlight>
                  <a:srgbClr val="1F1F1F"/>
                </a:highlight>
                <a:latin typeface="Courier New"/>
                <a:ea typeface="Courier New"/>
                <a:cs typeface="Courier New"/>
                <a:sym typeface="Courier New"/>
              </a:rPr>
              <a:t>price</a:t>
            </a:r>
            <a:r>
              <a:rPr lang="en" sz="1550">
                <a:solidFill>
                  <a:srgbClr val="CCCCCC"/>
                </a:solidFill>
                <a:highlight>
                  <a:srgbClr val="1F1F1F"/>
                </a:highlight>
                <a:latin typeface="Courier New"/>
                <a:ea typeface="Courier New"/>
                <a:cs typeface="Courier New"/>
                <a:sym typeface="Courier New"/>
              </a:rPr>
              <a:t>, </a:t>
            </a:r>
            <a:r>
              <a:rPr lang="en" sz="1550">
                <a:solidFill>
                  <a:srgbClr val="9CDCFE"/>
                </a:solidFill>
                <a:highlight>
                  <a:srgbClr val="1F1F1F"/>
                </a:highlight>
                <a:latin typeface="Courier New"/>
                <a:ea typeface="Courier New"/>
                <a:cs typeface="Courier New"/>
                <a:sym typeface="Courier New"/>
              </a:rPr>
              <a:t>discount_rate</a:t>
            </a:r>
            <a:r>
              <a:rPr lang="en" sz="1550">
                <a:solidFill>
                  <a:srgbClr val="CCCCCC"/>
                </a:solidFill>
                <a:highlight>
                  <a:srgbClr val="1F1F1F"/>
                </a:highlight>
                <a:latin typeface="Courier New"/>
                <a:ea typeface="Courier New"/>
                <a:cs typeface="Courier New"/>
                <a:sym typeface="Courier New"/>
              </a:rPr>
              <a: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if</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&lt;=</a:t>
            </a:r>
            <a:r>
              <a:rPr lang="en" sz="1550">
                <a:solidFill>
                  <a:srgbClr val="CCCCCC"/>
                </a:solidFill>
                <a:highlight>
                  <a:srgbClr val="1F1F1F"/>
                </a:highlight>
                <a:latin typeface="Courier New"/>
                <a:ea typeface="Courier New"/>
                <a:cs typeface="Courier New"/>
                <a:sym typeface="Courier New"/>
              </a:rPr>
              <a:t> </a:t>
            </a:r>
            <a:r>
              <a:rPr lang="en" sz="1550">
                <a:solidFill>
                  <a:srgbClr val="B5CEA8"/>
                </a:solidFill>
                <a:highlight>
                  <a:srgbClr val="1F1F1F"/>
                </a:highlight>
                <a:latin typeface="Courier New"/>
                <a:ea typeface="Courier New"/>
                <a:cs typeface="Courier New"/>
                <a:sym typeface="Courier New"/>
              </a:rPr>
              <a:t>0</a:t>
            </a:r>
            <a:r>
              <a:rPr lang="en" sz="1550">
                <a:solidFill>
                  <a:srgbClr val="CCCCCC"/>
                </a:solidFill>
                <a:highlight>
                  <a:srgbClr val="1F1F1F"/>
                </a:highlight>
                <a:latin typeface="Courier New"/>
                <a:ea typeface="Courier New"/>
                <a:cs typeface="Courier New"/>
                <a:sym typeface="Courier New"/>
              </a:rPr>
              <a: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return</a:t>
            </a:r>
            <a:r>
              <a:rPr lang="en" sz="1550">
                <a:solidFill>
                  <a:srgbClr val="CCCCCC"/>
                </a:solidFill>
                <a:highlight>
                  <a:srgbClr val="1F1F1F"/>
                </a:highlight>
                <a:latin typeface="Courier New"/>
                <a:ea typeface="Courier New"/>
                <a:cs typeface="Courier New"/>
                <a:sym typeface="Courier New"/>
              </a:rPr>
              <a:t> </a:t>
            </a:r>
            <a:r>
              <a:rPr lang="en" sz="1550">
                <a:solidFill>
                  <a:srgbClr val="B5CEA8"/>
                </a:solidFill>
                <a:highlight>
                  <a:srgbClr val="1F1F1F"/>
                </a:highlight>
                <a:latin typeface="Courier New"/>
                <a:ea typeface="Courier New"/>
                <a:cs typeface="Courier New"/>
                <a:sym typeface="Courier New"/>
              </a:rPr>
              <a:t>0</a:t>
            </a:r>
            <a:endParaRPr sz="1550">
              <a:solidFill>
                <a:srgbClr val="B5CEA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discount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discount_rate</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final_price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price </a:t>
            </a:r>
            <a:r>
              <a:rPr lang="en" sz="1550">
                <a:solidFill>
                  <a:srgbClr val="D4D4D4"/>
                </a:solidFill>
                <a:highlight>
                  <a:srgbClr val="1F1F1F"/>
                </a:highlight>
                <a:latin typeface="Courier New"/>
                <a:ea typeface="Courier New"/>
                <a:cs typeface="Courier New"/>
                <a:sym typeface="Courier New"/>
              </a:rPr>
              <a:t>-</a:t>
            </a:r>
            <a:r>
              <a:rPr lang="en" sz="1550">
                <a:solidFill>
                  <a:srgbClr val="CCCCCC"/>
                </a:solidFill>
                <a:highlight>
                  <a:srgbClr val="1F1F1F"/>
                </a:highlight>
                <a:latin typeface="Courier New"/>
                <a:ea typeface="Courier New"/>
                <a:cs typeface="Courier New"/>
                <a:sym typeface="Courier New"/>
              </a:rPr>
              <a:t> discount</a:t>
            </a:r>
            <a:endParaRPr sz="15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550">
                <a:solidFill>
                  <a:srgbClr val="CCCCCC"/>
                </a:solidFill>
                <a:highlight>
                  <a:srgbClr val="1F1F1F"/>
                </a:highlight>
                <a:latin typeface="Courier New"/>
                <a:ea typeface="Courier New"/>
                <a:cs typeface="Courier New"/>
                <a:sym typeface="Courier New"/>
              </a:rPr>
              <a:t>    </a:t>
            </a:r>
            <a:r>
              <a:rPr lang="en" sz="1550">
                <a:solidFill>
                  <a:srgbClr val="C586C0"/>
                </a:solidFill>
                <a:highlight>
                  <a:srgbClr val="1F1F1F"/>
                </a:highlight>
                <a:latin typeface="Courier New"/>
                <a:ea typeface="Courier New"/>
                <a:cs typeface="Courier New"/>
                <a:sym typeface="Courier New"/>
              </a:rPr>
              <a:t>return</a:t>
            </a:r>
            <a:r>
              <a:rPr lang="en" sz="1550">
                <a:solidFill>
                  <a:srgbClr val="CCCCCC"/>
                </a:solidFill>
                <a:highlight>
                  <a:srgbClr val="1F1F1F"/>
                </a:highlight>
                <a:latin typeface="Courier New"/>
                <a:ea typeface="Courier New"/>
                <a:cs typeface="Courier New"/>
                <a:sym typeface="Courier New"/>
              </a:rPr>
              <a:t> final_price</a:t>
            </a:r>
            <a:endParaRPr sz="15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9" name="Shape 119"/>
        <p:cNvGrpSpPr/>
        <p:nvPr/>
      </p:nvGrpSpPr>
      <p:grpSpPr>
        <a:xfrm>
          <a:off x="0" y="0"/>
          <a:ext cx="0" cy="0"/>
          <a:chOff x="0" y="0"/>
          <a:chExt cx="0" cy="0"/>
        </a:xfrm>
      </p:grpSpPr>
      <p:sp>
        <p:nvSpPr>
          <p:cNvPr id="120" name="Google Shape;120;p20"/>
          <p:cNvSpPr txBox="1"/>
          <p:nvPr/>
        </p:nvSpPr>
        <p:spPr>
          <a:xfrm>
            <a:off x="26397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Is Measurement Necessary in SE?</a:t>
            </a:r>
            <a:endParaRPr sz="3500">
              <a:solidFill>
                <a:schemeClr val="lt1"/>
              </a:solidFill>
            </a:endParaRPr>
          </a:p>
        </p:txBody>
      </p:sp>
      <p:sp>
        <p:nvSpPr>
          <p:cNvPr id="121" name="Google Shape;121;p20"/>
          <p:cNvSpPr txBox="1"/>
          <p:nvPr/>
        </p:nvSpPr>
        <p:spPr>
          <a:xfrm>
            <a:off x="388650" y="10999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 </a:t>
            </a:r>
            <a:r>
              <a:rPr b="1" lang="en" sz="1700">
                <a:solidFill>
                  <a:schemeClr val="lt1"/>
                </a:solidFill>
              </a:rPr>
              <a:t>Risk:</a:t>
            </a:r>
            <a:endParaRPr b="1" sz="1700">
              <a:solidFill>
                <a:schemeClr val="lt1"/>
              </a:solidFill>
            </a:endParaRPr>
          </a:p>
        </p:txBody>
      </p:sp>
      <p:sp>
        <p:nvSpPr>
          <p:cNvPr id="122" name="Google Shape;122;p20"/>
          <p:cNvSpPr txBox="1"/>
          <p:nvPr/>
        </p:nvSpPr>
        <p:spPr>
          <a:xfrm>
            <a:off x="447300" y="1719425"/>
            <a:ext cx="7824000" cy="2485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No targets</a:t>
            </a:r>
            <a:endParaRPr sz="1800">
              <a:solidFill>
                <a:schemeClr val="lt1"/>
              </a:solidFill>
            </a:endParaRPr>
          </a:p>
          <a:p>
            <a:pPr indent="0" lvl="0" marL="457200" rtl="0" algn="l">
              <a:spcBef>
                <a:spcPts val="0"/>
              </a:spcBef>
              <a:spcAft>
                <a:spcPts val="0"/>
              </a:spcAft>
              <a:buNone/>
            </a:pPr>
            <a:r>
              <a:rPr lang="en" sz="1800">
                <a:solidFill>
                  <a:schemeClr val="lt1"/>
                </a:solidFill>
              </a:rPr>
              <a:t>Saying "make it fast" instead of "under 2s response time"</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 No cost tracking</a:t>
            </a:r>
            <a:endParaRPr sz="1800">
              <a:solidFill>
                <a:schemeClr val="lt1"/>
              </a:solidFill>
            </a:endParaRPr>
          </a:p>
          <a:p>
            <a:pPr indent="0" lvl="0" marL="457200" rtl="0" algn="l">
              <a:spcBef>
                <a:spcPts val="0"/>
              </a:spcBef>
              <a:spcAft>
                <a:spcPts val="0"/>
              </a:spcAft>
              <a:buNone/>
            </a:pPr>
            <a:r>
              <a:rPr lang="en" sz="1800">
                <a:solidFill>
                  <a:schemeClr val="lt1"/>
                </a:solidFill>
              </a:rPr>
              <a:t> Not knowing if most money goes into testing or bug fixing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No quality assurance</a:t>
            </a:r>
            <a:endParaRPr sz="1800">
              <a:solidFill>
                <a:schemeClr val="lt1"/>
              </a:solidFill>
            </a:endParaRPr>
          </a:p>
          <a:p>
            <a:pPr indent="0" lvl="0" marL="457200" rtl="0" algn="l">
              <a:spcBef>
                <a:spcPts val="0"/>
              </a:spcBef>
              <a:spcAft>
                <a:spcPts val="0"/>
              </a:spcAft>
              <a:buNone/>
            </a:pPr>
            <a:r>
              <a:rPr lang="en" sz="1800">
                <a:solidFill>
                  <a:schemeClr val="lt1"/>
                </a:solidFill>
              </a:rPr>
              <a:t>User can’t trust your app if you don’t show reliability (e.g., 99.9% uptime)</a:t>
            </a:r>
            <a:endParaRPr sz="1800">
              <a:solidFill>
                <a:schemeClr val="lt1"/>
              </a:solidFill>
            </a:endParaRPr>
          </a:p>
        </p:txBody>
      </p:sp>
      <p:sp>
        <p:nvSpPr>
          <p:cNvPr id="123" name="Google Shape;123;p20"/>
          <p:cNvSpPr txBox="1"/>
          <p:nvPr/>
        </p:nvSpPr>
        <p:spPr>
          <a:xfrm>
            <a:off x="505975" y="4487675"/>
            <a:ext cx="7142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So Measurement is a must.</a:t>
            </a:r>
            <a:endParaRPr sz="1800">
              <a:solidFill>
                <a:schemeClr val="lt1"/>
              </a:solidFill>
            </a:endParaRPr>
          </a:p>
        </p:txBody>
      </p:sp>
      <p:pic>
        <p:nvPicPr>
          <p:cNvPr id="124" name="Google Shape;124;p20"/>
          <p:cNvPicPr preferRelativeResize="0"/>
          <p:nvPr/>
        </p:nvPicPr>
        <p:blipFill>
          <a:blip r:embed="rId3">
            <a:alphaModFix/>
          </a:blip>
          <a:stretch>
            <a:fillRect/>
          </a:stretch>
        </p:blipFill>
        <p:spPr>
          <a:xfrm>
            <a:off x="388650" y="1099925"/>
            <a:ext cx="337050" cy="33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8" name="Shape 128"/>
        <p:cNvGrpSpPr/>
        <p:nvPr/>
      </p:nvGrpSpPr>
      <p:grpSpPr>
        <a:xfrm>
          <a:off x="0" y="0"/>
          <a:ext cx="0" cy="0"/>
          <a:chOff x="0" y="0"/>
          <a:chExt cx="0" cy="0"/>
        </a:xfrm>
      </p:grpSpPr>
      <p:sp>
        <p:nvSpPr>
          <p:cNvPr id="129" name="Google Shape;129;p21"/>
          <p:cNvSpPr txBox="1"/>
          <p:nvPr/>
        </p:nvSpPr>
        <p:spPr>
          <a:xfrm>
            <a:off x="263975" y="203525"/>
            <a:ext cx="7516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lt1"/>
                </a:solidFill>
              </a:rPr>
              <a:t>What are Metrics?</a:t>
            </a:r>
            <a:endParaRPr sz="3500">
              <a:solidFill>
                <a:schemeClr val="lt1"/>
              </a:solidFill>
            </a:endParaRPr>
          </a:p>
        </p:txBody>
      </p:sp>
      <p:pic>
        <p:nvPicPr>
          <p:cNvPr id="130" name="Google Shape;130;p21"/>
          <p:cNvPicPr preferRelativeResize="0"/>
          <p:nvPr/>
        </p:nvPicPr>
        <p:blipFill>
          <a:blip r:embed="rId3">
            <a:alphaModFix/>
          </a:blip>
          <a:stretch>
            <a:fillRect/>
          </a:stretch>
        </p:blipFill>
        <p:spPr>
          <a:xfrm>
            <a:off x="263975" y="1137900"/>
            <a:ext cx="893275" cy="893275"/>
          </a:xfrm>
          <a:prstGeom prst="rect">
            <a:avLst/>
          </a:prstGeom>
          <a:noFill/>
          <a:ln>
            <a:noFill/>
          </a:ln>
        </p:spPr>
      </p:pic>
      <p:sp>
        <p:nvSpPr>
          <p:cNvPr id="131" name="Google Shape;131;p21"/>
          <p:cNvSpPr txBox="1"/>
          <p:nvPr/>
        </p:nvSpPr>
        <p:spPr>
          <a:xfrm>
            <a:off x="1437225" y="1283250"/>
            <a:ext cx="26253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In a Basketball game</a:t>
            </a:r>
            <a:endParaRPr sz="1800">
              <a:solidFill>
                <a:schemeClr val="lt1"/>
              </a:solidFill>
            </a:endParaRPr>
          </a:p>
        </p:txBody>
      </p:sp>
      <p:sp>
        <p:nvSpPr>
          <p:cNvPr id="132" name="Google Shape;132;p21"/>
          <p:cNvSpPr txBox="1"/>
          <p:nvPr/>
        </p:nvSpPr>
        <p:spPr>
          <a:xfrm>
            <a:off x="1312575" y="2639800"/>
            <a:ext cx="4098900" cy="520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500">
                <a:solidFill>
                  <a:schemeClr val="lt1"/>
                </a:solidFill>
              </a:rPr>
              <a:t>Points scored</a:t>
            </a:r>
            <a:r>
              <a:rPr lang="en" sz="1500">
                <a:solidFill>
                  <a:schemeClr val="lt1"/>
                </a:solidFill>
              </a:rPr>
              <a:t> = Metric of performance</a:t>
            </a:r>
            <a:endParaRPr sz="2200">
              <a:solidFill>
                <a:schemeClr val="lt1"/>
              </a:solidFill>
            </a:endParaRPr>
          </a:p>
        </p:txBody>
      </p:sp>
      <p:sp>
        <p:nvSpPr>
          <p:cNvPr id="133" name="Google Shape;133;p21"/>
          <p:cNvSpPr txBox="1"/>
          <p:nvPr/>
        </p:nvSpPr>
        <p:spPr>
          <a:xfrm>
            <a:off x="1312575" y="3160300"/>
            <a:ext cx="3563700" cy="520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Time per play</a:t>
            </a:r>
            <a:r>
              <a:rPr lang="en" sz="1300">
                <a:solidFill>
                  <a:schemeClr val="lt1"/>
                </a:solidFill>
              </a:rPr>
              <a:t> = Metric of speed</a:t>
            </a:r>
            <a:endParaRPr sz="2000">
              <a:solidFill>
                <a:schemeClr val="lt1"/>
              </a:solidFill>
            </a:endParaRPr>
          </a:p>
        </p:txBody>
      </p:sp>
      <p:sp>
        <p:nvSpPr>
          <p:cNvPr id="134" name="Google Shape;134;p21"/>
          <p:cNvSpPr txBox="1"/>
          <p:nvPr/>
        </p:nvSpPr>
        <p:spPr>
          <a:xfrm>
            <a:off x="1312575" y="3607750"/>
            <a:ext cx="3490500" cy="520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Fouls</a:t>
            </a:r>
            <a:r>
              <a:rPr lang="en" sz="1300">
                <a:solidFill>
                  <a:schemeClr val="lt1"/>
                </a:solidFill>
              </a:rPr>
              <a:t> = Metric of discipline</a:t>
            </a:r>
            <a:endParaRPr sz="2000">
              <a:solidFill>
                <a:schemeClr val="lt1"/>
              </a:solidFill>
            </a:endParaRPr>
          </a:p>
        </p:txBody>
      </p:sp>
      <p:sp>
        <p:nvSpPr>
          <p:cNvPr id="135" name="Google Shape;135;p21"/>
          <p:cNvSpPr txBox="1"/>
          <p:nvPr/>
        </p:nvSpPr>
        <p:spPr>
          <a:xfrm>
            <a:off x="3534400" y="3908375"/>
            <a:ext cx="422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136" name="Google Shape;136;p21"/>
          <p:cNvSpPr txBox="1"/>
          <p:nvPr/>
        </p:nvSpPr>
        <p:spPr>
          <a:xfrm>
            <a:off x="5719600" y="1393150"/>
            <a:ext cx="2991900" cy="27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Metrics</a:t>
            </a:r>
            <a:r>
              <a:rPr lang="en" sz="1100">
                <a:solidFill>
                  <a:schemeClr val="lt1"/>
                </a:solidFill>
              </a:rPr>
              <a:t>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b="1" lang="en" sz="1500">
                <a:solidFill>
                  <a:schemeClr val="lt1"/>
                </a:solidFill>
              </a:rPr>
              <a:t>Standard ways to measure</a:t>
            </a:r>
            <a:r>
              <a:rPr lang="en" sz="1500">
                <a:solidFill>
                  <a:schemeClr val="lt1"/>
                </a:solidFill>
              </a:rPr>
              <a:t> Entity’s attribute</a:t>
            </a:r>
            <a:endParaRPr sz="2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